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13004800" cy="9753600"/>
  <p:notesSz cx="6858000" cy="9144000"/>
  <p:defaultTextStyle>
    <a:lvl1pPr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-1768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0459860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 lvl="0">
              <a:defRPr sz="1800"/>
            </a:pPr>
            <a:r>
              <a:rPr sz="3000"/>
              <a:t>Note: InfiniBand transport in h/w (on the NIC)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6" name="Shape 2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High speed communications link for data flow between processors and I/O devices with support for up to 64,000 addressable devices. Scalable, supports quality of service (QoS) and failover. Widely used as a server connect in HPC environments. InfiniBand is at the core of this presentation. Familiarity with IB is assumed.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InfiBand is evolving, becoming more efficient, utilizing hardware advancements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Open Source software provided by the OpenFabrics Alliance. Provides legacy services over InfiniBand through APIs to Upper Layer Protocol (ULP) (annotated by yellow marker) kernel modules.</a:t>
            </a:r>
          </a:p>
          <a:p>
            <a:pPr lvl="0">
              <a:defRPr sz="1800"/>
            </a:pPr>
            <a:r>
              <a:rPr sz="2200"/>
              <a:t>Not what we want. The ULP route is not programable.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Following the previous slide, the left hand side shows applications interfaced through APIs to Upper Layer Protocols (ULPs) to legacy service emulation. Not Programmable!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Here we see the comparison between inflexible protocols in the kernel (previous slide on the right) and programmable RDMA verbs. Still a tricky art without a yet-to-be developed verbs compiler. Not trivial, but the payoff is enormous since the verb-programming code is application code, could be incorporated with the app.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Here’s a </a:t>
            </a:r>
            <a:r>
              <a:rPr sz="2200" b="1"/>
              <a:t>fine example</a:t>
            </a:r>
            <a:r>
              <a:rPr sz="2200"/>
              <a:t> of what we’re striving for languages and services over verbs (or newer technology, PSM etc.). This is Java 7. We want additional concurrent languages like GoLang, Erlang/Elixir, etc. over verbs.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/>
          <a:lstStyle>
            <a:lvl1pPr marL="444500" indent="-444500" defTabSz="584200">
              <a:spcBef>
                <a:spcPts val="4200"/>
              </a:spcBef>
              <a:buSzPct val="75000"/>
              <a:buFontTx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FontTx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defTabSz="584200">
              <a:spcBef>
                <a:spcPts val="4200"/>
              </a:spcBef>
              <a:buSzPct val="75000"/>
              <a:buFontTx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FontTx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FontTx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005195"/>
                </a:solidFill>
              </a:rPr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Body Level One</a:t>
            </a:r>
          </a:p>
          <a:p>
            <a:pPr lvl="1">
              <a:defRPr sz="1800"/>
            </a:pPr>
            <a:r>
              <a:rPr sz="3800"/>
              <a:t>Body Level Two</a:t>
            </a:r>
          </a:p>
          <a:p>
            <a:pPr lvl="2">
              <a:defRPr sz="1800"/>
            </a:pPr>
            <a:r>
              <a:rPr sz="3800"/>
              <a:t>Body Level Three</a:t>
            </a:r>
          </a:p>
          <a:p>
            <a:pPr lvl="3">
              <a:defRPr sz="1800"/>
            </a:pPr>
            <a:r>
              <a:rPr sz="3800"/>
              <a:t>Body Level Four</a:t>
            </a:r>
          </a:p>
          <a:p>
            <a:pPr lvl="4">
              <a:defRPr sz="1800"/>
            </a:pPr>
            <a:r>
              <a:rPr sz="3800"/>
              <a:t>Body Level Five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6123093" y="9125937"/>
            <a:ext cx="758614" cy="478750"/>
          </a:xfrm>
          <a:prstGeom prst="rect">
            <a:avLst/>
          </a:prstGeom>
        </p:spPr>
        <p:txBody>
          <a:bodyPr lIns="66559" tIns="66559" rIns="66559" bIns="66559" anchor="t"/>
          <a:lstStyle>
            <a:lvl1pPr algn="ctr">
              <a:spcBef>
                <a:spcPts val="1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7" name="Shape 47"/>
          <p:cNvSpPr/>
          <p:nvPr/>
        </p:nvSpPr>
        <p:spPr>
          <a:xfrm>
            <a:off x="9861973" y="9103359"/>
            <a:ext cx="2768036" cy="45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9" tIns="66559" rIns="66559" bIns="66559">
            <a:spAutoFit/>
          </a:bodyPr>
          <a:lstStyle>
            <a:lvl1pPr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Copyright 2012 IOL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6123093" y="9125937"/>
            <a:ext cx="758614" cy="478750"/>
          </a:xfrm>
          <a:prstGeom prst="rect">
            <a:avLst/>
          </a:prstGeom>
        </p:spPr>
        <p:txBody>
          <a:bodyPr lIns="66559" tIns="66559" rIns="66559" bIns="66559" anchor="t"/>
          <a:lstStyle>
            <a:lvl1pPr algn="ctr">
              <a:spcBef>
                <a:spcPts val="1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0" name="Shape 50"/>
          <p:cNvSpPr/>
          <p:nvPr/>
        </p:nvSpPr>
        <p:spPr>
          <a:xfrm>
            <a:off x="9861973" y="9103359"/>
            <a:ext cx="2768036" cy="45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9" tIns="66559" rIns="66559" bIns="66559">
            <a:spAutoFit/>
          </a:bodyPr>
          <a:lstStyle>
            <a:lvl1pPr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Copyright 2012 IOL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(no lines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 defTabSz="584200"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 lIns="0" tIns="0" rIns="0" bIns="0" anchor="ctr"/>
          <a:lstStyle>
            <a:lvl1pPr marL="457200" indent="-457200" defTabSz="584200">
              <a:spcBef>
                <a:spcPts val="4200"/>
              </a:spcBef>
              <a:buSzPct val="75000"/>
              <a:buFontTx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914400" indent="-457200" defTabSz="584200">
              <a:spcBef>
                <a:spcPts val="4200"/>
              </a:spcBef>
              <a:buSzPct val="75000"/>
              <a:buFontTx/>
              <a:buChar char="•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371600" indent="-457200" defTabSz="584200">
              <a:spcBef>
                <a:spcPts val="4200"/>
              </a:spcBef>
              <a:buSzPct val="75000"/>
              <a:buFontTx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828800" indent="-457200" defTabSz="584200">
              <a:spcBef>
                <a:spcPts val="4200"/>
              </a:spcBef>
              <a:buSzPct val="75000"/>
              <a:buFontTx/>
              <a:buChar char="•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286000" indent="-457200" defTabSz="584200">
              <a:spcBef>
                <a:spcPts val="4200"/>
              </a:spcBef>
              <a:buSzPct val="75000"/>
              <a:buFontTx/>
              <a:buChar char="•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 lIns="0" tIns="0" rIns="0" bIns="0" anchor="ctr"/>
          <a:lstStyle>
            <a:lvl1pPr marL="381000" indent="-381000" defTabSz="584200">
              <a:spcBef>
                <a:spcPts val="3800"/>
              </a:spcBef>
              <a:buSzPct val="75000"/>
              <a:buFontTx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762000" indent="-381000" defTabSz="584200">
              <a:spcBef>
                <a:spcPts val="3800"/>
              </a:spcBef>
              <a:buSzPct val="75000"/>
              <a:buFontTx/>
              <a:buChar char="•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143000" indent="-381000" defTabSz="584200">
              <a:spcBef>
                <a:spcPts val="3800"/>
              </a:spcBef>
              <a:buSzPct val="75000"/>
              <a:buFontTx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524000" indent="-381000" defTabSz="584200">
              <a:spcBef>
                <a:spcPts val="3800"/>
              </a:spcBef>
              <a:buSzPct val="75000"/>
              <a:buFontTx/>
              <a:buChar char="•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905000" indent="-381000" defTabSz="584200">
              <a:spcBef>
                <a:spcPts val="3800"/>
              </a:spcBef>
              <a:buSzPct val="75000"/>
              <a:buFontTx/>
              <a:buChar char="•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/>
          <a:lstStyle>
            <a:lvl1pPr marL="457200" indent="-457200" defTabSz="584200">
              <a:spcBef>
                <a:spcPts val="4200"/>
              </a:spcBef>
              <a:buSzPct val="75000"/>
              <a:buFontTx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914400" indent="-457200" defTabSz="584200">
              <a:spcBef>
                <a:spcPts val="4200"/>
              </a:spcBef>
              <a:buSzPct val="75000"/>
              <a:buFontTx/>
              <a:buChar char="•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371600" indent="-457200" defTabSz="584200">
              <a:spcBef>
                <a:spcPts val="4200"/>
              </a:spcBef>
              <a:buSzPct val="75000"/>
              <a:buFontTx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828800" indent="-457200" defTabSz="584200">
              <a:spcBef>
                <a:spcPts val="4200"/>
              </a:spcBef>
              <a:buSzPct val="75000"/>
              <a:buFontTx/>
              <a:buChar char="•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286000" indent="-457200" defTabSz="584200">
              <a:spcBef>
                <a:spcPts val="4200"/>
              </a:spcBef>
              <a:buSzPct val="75000"/>
              <a:buFontTx/>
              <a:buChar char="•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jpeg"/><Relationship Id="rId21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" y="9234311"/>
            <a:ext cx="13004801" cy="302543"/>
          </a:xfrm>
          <a:prstGeom prst="rect">
            <a:avLst/>
          </a:prstGeom>
          <a:solidFill>
            <a:srgbClr val="E55302"/>
          </a:solidFill>
          <a:ln w="12700">
            <a:miter lim="400000"/>
          </a:ln>
          <a:effectLst>
            <a:outerShdw blurRad="12700" dist="25400" dir="5400000" rotWithShape="0">
              <a:srgbClr val="808080">
                <a:alpha val="34999"/>
              </a:srgbClr>
            </a:outerShdw>
          </a:effectLst>
        </p:spPr>
        <p:txBody>
          <a:bodyPr lIns="65023" tIns="65023" rIns="65023" bIns="65023" anchor="ctr"/>
          <a:lstStyle/>
          <a:p>
            <a:pPr lvl="0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" name="image1.jpg" descr="ribbon_small_rgb.jpg"/>
          <p:cNvPicPr/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-1" y="1950719"/>
            <a:ext cx="13004801" cy="214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2.jpeg" descr="OpenFabric_Alliance_Logo_ppt.jpg"/>
          <p:cNvPicPr/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1379200" y="325119"/>
            <a:ext cx="1571414" cy="157141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/>
          <p:nvPr/>
        </p:nvSpPr>
        <p:spPr>
          <a:xfrm>
            <a:off x="-1" y="2059093"/>
            <a:ext cx="13004801" cy="2259"/>
          </a:xfrm>
          <a:prstGeom prst="line">
            <a:avLst/>
          </a:prstGeom>
          <a:ln w="12700">
            <a:solidFill>
              <a:srgbClr val="E55302"/>
            </a:solidFill>
            <a:round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50239" y="-1"/>
            <a:ext cx="10620588" cy="227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005195"/>
                </a:solid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650239" y="2278098"/>
            <a:ext cx="11704322" cy="7475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/>
          </a:bodyPr>
          <a:lstStyle/>
          <a:p>
            <a:pPr lvl="0">
              <a:defRPr sz="1800"/>
            </a:pPr>
            <a:r>
              <a:rPr sz="3800"/>
              <a:t>Body Level One</a:t>
            </a:r>
          </a:p>
          <a:p>
            <a:pPr lvl="1">
              <a:defRPr sz="1800"/>
            </a:pPr>
            <a:r>
              <a:rPr sz="3800"/>
              <a:t>Body Level Two</a:t>
            </a:r>
          </a:p>
          <a:p>
            <a:pPr lvl="2">
              <a:defRPr sz="1800"/>
            </a:pPr>
            <a:r>
              <a:rPr sz="3800"/>
              <a:t>Body Level Three</a:t>
            </a:r>
          </a:p>
          <a:p>
            <a:pPr lvl="3">
              <a:defRPr sz="1800"/>
            </a:pPr>
            <a:r>
              <a:rPr sz="3800"/>
              <a:t>Body Level Four</a:t>
            </a:r>
          </a:p>
          <a:p>
            <a:pPr lvl="4">
              <a:defRPr sz="1800"/>
            </a:pPr>
            <a:r>
              <a:rPr sz="3800"/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10893266" y="9209581"/>
            <a:ext cx="1545193" cy="352002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 anchor="ctr">
            <a:spAutoFit/>
          </a:bodyPr>
          <a:lstStyle>
            <a:lvl1pPr algn="r" defTabSz="457200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xmlns:p14="http://schemas.microsoft.com/office/powerpoint/2010/main" spd="med"/>
  <p:txStyles>
    <p:titleStyle>
      <a:lvl1pPr defTabSz="457200">
        <a:defRPr sz="5600">
          <a:solidFill>
            <a:srgbClr val="005195"/>
          </a:solidFill>
          <a:latin typeface="Arial"/>
          <a:ea typeface="Arial"/>
          <a:cs typeface="Arial"/>
          <a:sym typeface="Arial"/>
        </a:defRPr>
      </a:lvl1pPr>
      <a:lvl2pPr defTabSz="457200">
        <a:defRPr sz="5600">
          <a:solidFill>
            <a:srgbClr val="005195"/>
          </a:solidFill>
          <a:latin typeface="Arial"/>
          <a:ea typeface="Arial"/>
          <a:cs typeface="Arial"/>
          <a:sym typeface="Arial"/>
        </a:defRPr>
      </a:lvl2pPr>
      <a:lvl3pPr defTabSz="457200">
        <a:defRPr sz="5600">
          <a:solidFill>
            <a:srgbClr val="005195"/>
          </a:solidFill>
          <a:latin typeface="Arial"/>
          <a:ea typeface="Arial"/>
          <a:cs typeface="Arial"/>
          <a:sym typeface="Arial"/>
        </a:defRPr>
      </a:lvl3pPr>
      <a:lvl4pPr defTabSz="457200">
        <a:defRPr sz="5600">
          <a:solidFill>
            <a:srgbClr val="005195"/>
          </a:solidFill>
          <a:latin typeface="Arial"/>
          <a:ea typeface="Arial"/>
          <a:cs typeface="Arial"/>
          <a:sym typeface="Arial"/>
        </a:defRPr>
      </a:lvl4pPr>
      <a:lvl5pPr defTabSz="457200">
        <a:defRPr sz="5600">
          <a:solidFill>
            <a:srgbClr val="005195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5600">
          <a:solidFill>
            <a:srgbClr val="005195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5600">
          <a:solidFill>
            <a:srgbClr val="005195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5600">
          <a:solidFill>
            <a:srgbClr val="005195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5600">
          <a:solidFill>
            <a:srgbClr val="005195"/>
          </a:solidFill>
          <a:latin typeface="Arial"/>
          <a:ea typeface="Arial"/>
          <a:cs typeface="Arial"/>
          <a:sym typeface="Arial"/>
        </a:defRPr>
      </a:lvl9pPr>
    </p:titleStyle>
    <p:bodyStyle>
      <a:lvl1pPr marL="465364" indent="-465364" defTabSz="457200">
        <a:spcBef>
          <a:spcPts val="600"/>
        </a:spcBef>
        <a:buSzPct val="100000"/>
        <a:buFont typeface="Arial"/>
        <a:buChar char="•"/>
        <a:defRPr sz="3800">
          <a:latin typeface="Arial"/>
          <a:ea typeface="Arial"/>
          <a:cs typeface="Arial"/>
          <a:sym typeface="Arial"/>
        </a:defRPr>
      </a:lvl1pPr>
      <a:lvl2pPr marL="909637" indent="-452437" defTabSz="457200">
        <a:spcBef>
          <a:spcPts val="600"/>
        </a:spcBef>
        <a:buSzPct val="100000"/>
        <a:buFont typeface="Arial"/>
        <a:buChar char="–"/>
        <a:defRPr sz="3800">
          <a:latin typeface="Arial"/>
          <a:ea typeface="Arial"/>
          <a:cs typeface="Arial"/>
          <a:sym typeface="Arial"/>
        </a:defRPr>
      </a:lvl2pPr>
      <a:lvl3pPr marL="1348739" indent="-434339" defTabSz="457200">
        <a:spcBef>
          <a:spcPts val="600"/>
        </a:spcBef>
        <a:buSzPct val="100000"/>
        <a:buFont typeface="Arial"/>
        <a:buChar char="•"/>
        <a:defRPr sz="3800">
          <a:latin typeface="Arial"/>
          <a:ea typeface="Arial"/>
          <a:cs typeface="Arial"/>
          <a:sym typeface="Arial"/>
        </a:defRPr>
      </a:lvl3pPr>
      <a:lvl4pPr marL="1854200" indent="-482600" defTabSz="457200">
        <a:spcBef>
          <a:spcPts val="600"/>
        </a:spcBef>
        <a:buSzPct val="100000"/>
        <a:buFont typeface="Arial"/>
        <a:buChar char="–"/>
        <a:defRPr sz="3800">
          <a:latin typeface="Arial"/>
          <a:ea typeface="Arial"/>
          <a:cs typeface="Arial"/>
          <a:sym typeface="Arial"/>
        </a:defRPr>
      </a:lvl4pPr>
      <a:lvl5pPr marL="2311400" indent="-482600" defTabSz="457200">
        <a:spcBef>
          <a:spcPts val="600"/>
        </a:spcBef>
        <a:buSzPct val="100000"/>
        <a:buFont typeface="Arial"/>
        <a:buChar char="»"/>
        <a:defRPr sz="3800">
          <a:latin typeface="Arial"/>
          <a:ea typeface="Arial"/>
          <a:cs typeface="Arial"/>
          <a:sym typeface="Arial"/>
        </a:defRPr>
      </a:lvl5pPr>
      <a:lvl6pPr marL="2720339" indent="-434339" defTabSz="457200">
        <a:spcBef>
          <a:spcPts val="600"/>
        </a:spcBef>
        <a:buSzPct val="100000"/>
        <a:buFont typeface="Arial"/>
        <a:buChar char="•"/>
        <a:defRPr sz="3800">
          <a:latin typeface="Arial"/>
          <a:ea typeface="Arial"/>
          <a:cs typeface="Arial"/>
          <a:sym typeface="Arial"/>
        </a:defRPr>
      </a:lvl6pPr>
      <a:lvl7pPr marL="3177539" indent="-434339" defTabSz="457200">
        <a:spcBef>
          <a:spcPts val="600"/>
        </a:spcBef>
        <a:buSzPct val="100000"/>
        <a:buFont typeface="Arial"/>
        <a:buChar char="•"/>
        <a:defRPr sz="3800">
          <a:latin typeface="Arial"/>
          <a:ea typeface="Arial"/>
          <a:cs typeface="Arial"/>
          <a:sym typeface="Arial"/>
        </a:defRPr>
      </a:lvl7pPr>
      <a:lvl8pPr marL="3634740" indent="-434340" defTabSz="457200">
        <a:spcBef>
          <a:spcPts val="600"/>
        </a:spcBef>
        <a:buSzPct val="100000"/>
        <a:buFont typeface="Arial"/>
        <a:buChar char="•"/>
        <a:defRPr sz="3800">
          <a:latin typeface="Arial"/>
          <a:ea typeface="Arial"/>
          <a:cs typeface="Arial"/>
          <a:sym typeface="Arial"/>
        </a:defRPr>
      </a:lvl8pPr>
      <a:lvl9pPr marL="4091940" indent="-434340" defTabSz="457200">
        <a:spcBef>
          <a:spcPts val="600"/>
        </a:spcBef>
        <a:buSzPct val="100000"/>
        <a:buFont typeface="Arial"/>
        <a:buChar char="•"/>
        <a:defRPr sz="3800"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slide" Target="slide37.xml"/><Relationship Id="rId12" Type="http://schemas.openxmlformats.org/officeDocument/2006/relationships/slide" Target="slide38.xml"/><Relationship Id="rId13" Type="http://schemas.openxmlformats.org/officeDocument/2006/relationships/slide" Target="slide40.xml"/><Relationship Id="rId14" Type="http://schemas.openxmlformats.org/officeDocument/2006/relationships/slide" Target="slide45.xml"/><Relationship Id="rId15" Type="http://schemas.openxmlformats.org/officeDocument/2006/relationships/slide" Target="slide53.xml"/><Relationship Id="rId16" Type="http://schemas.openxmlformats.org/officeDocument/2006/relationships/slide" Target="slide55.xml"/><Relationship Id="rId17" Type="http://schemas.openxmlformats.org/officeDocument/2006/relationships/slide" Target="slide56.xml"/><Relationship Id="rId18" Type="http://schemas.openxmlformats.org/officeDocument/2006/relationships/slide" Target="slide63.xml"/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13.xml"/><Relationship Id="rId5" Type="http://schemas.openxmlformats.org/officeDocument/2006/relationships/slide" Target="slide23.xml"/><Relationship Id="rId6" Type="http://schemas.openxmlformats.org/officeDocument/2006/relationships/slide" Target="slide26.xml"/><Relationship Id="rId7" Type="http://schemas.openxmlformats.org/officeDocument/2006/relationships/slide" Target="slide28.xml"/><Relationship Id="rId8" Type="http://schemas.openxmlformats.org/officeDocument/2006/relationships/slide" Target="slide31.xml"/><Relationship Id="rId9" Type="http://schemas.openxmlformats.org/officeDocument/2006/relationships/slide" Target="slide33.xml"/><Relationship Id="rId10" Type="http://schemas.openxmlformats.org/officeDocument/2006/relationships/slide" Target="slide3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6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t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image" Target="../media/image40.t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t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t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nia.org/sites/default/education/tutorials/2008/spring/networking/Goldenberg-D_InfiniBand_Technology_Overview.pdf" TargetMode="External"/><Relationship Id="rId4" Type="http://schemas.openxmlformats.org/officeDocument/2006/relationships/hyperlink" Target="http://e-collection.library.ethz.ch/eserv/eth:8630/eth-8630-01.pdf" TargetMode="External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mellanox.com/pdf/whitepapers/IB_Intro_WP_190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350193" y="376932"/>
            <a:ext cx="12329814" cy="1594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defTabSz="35052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Mobile/Wireless RDMA </a:t>
            </a:r>
            <a:r>
              <a:rPr sz="4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CAAP</a:t>
            </a:r>
            <a:r>
              <a:rPr sz="4800">
                <a:solidFill>
                  <a:srgbClr val="FFFFFF"/>
                </a:solidFill>
              </a:rPr>
              <a:t>, </a:t>
            </a:r>
            <a:r>
              <a:rPr sz="4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C</a:t>
            </a:r>
            <a:r>
              <a:rPr sz="4800">
                <a:solidFill>
                  <a:srgbClr val="FFFFFF"/>
                </a:solidFill>
              </a:rPr>
              <a:t>luster </a:t>
            </a:r>
            <a:r>
              <a:rPr sz="4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A</a:t>
            </a:r>
            <a:r>
              <a:rPr sz="4800">
                <a:solidFill>
                  <a:srgbClr val="FFFFFF"/>
                </a:solidFill>
              </a:rPr>
              <a:t>s </a:t>
            </a:r>
            <a:r>
              <a:rPr sz="4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A</a:t>
            </a:r>
            <a:r>
              <a:rPr sz="4800">
                <a:solidFill>
                  <a:srgbClr val="FFFFFF"/>
                </a:solidFill>
              </a:rPr>
              <a:t>pplication </a:t>
            </a:r>
            <a:r>
              <a:rPr sz="4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rPr sz="4800">
                <a:solidFill>
                  <a:srgbClr val="FFFFFF"/>
                </a:solidFill>
              </a:rPr>
              <a:t>latform</a:t>
            </a:r>
          </a:p>
        </p:txBody>
      </p:sp>
      <p:sp>
        <p:nvSpPr>
          <p:cNvPr id="55" name="Shape 55"/>
          <p:cNvSpPr/>
          <p:nvPr/>
        </p:nvSpPr>
        <p:spPr>
          <a:xfrm>
            <a:off x="583704" y="2626663"/>
            <a:ext cx="11862792" cy="2895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58800" lvl="0" indent="-558800" algn="l">
              <a:spcBef>
                <a:spcPts val="18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Opens new realm, beyond Internet</a:t>
            </a:r>
          </a:p>
          <a:p>
            <a:pPr marL="558800" lvl="0" indent="-558800" algn="l">
              <a:spcBef>
                <a:spcPts val="18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Run distributed apps on the cluster, not PAAS </a:t>
            </a:r>
            <a:r>
              <a:rPr sz="2800">
                <a:solidFill>
                  <a:srgbClr val="FFFFFF"/>
                </a:solidFill>
              </a:rPr>
              <a:t>(Platform As A Service)</a:t>
            </a:r>
            <a:r>
              <a:rPr sz="3800">
                <a:solidFill>
                  <a:srgbClr val="FFFFFF"/>
                </a:solidFill>
              </a:rPr>
              <a:t>, but native, </a:t>
            </a:r>
            <a:r>
              <a:rPr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CAAP</a:t>
            </a:r>
            <a:r>
              <a:rPr sz="3800">
                <a:solidFill>
                  <a:srgbClr val="FFFFFF"/>
                </a:solidFill>
              </a:rPr>
              <a:t> </a:t>
            </a:r>
          </a:p>
          <a:p>
            <a:pPr marL="558800" lvl="0" indent="-558800" algn="l">
              <a:spcBef>
                <a:spcPts val="18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New protocol-free networking schemes</a:t>
            </a:r>
          </a:p>
        </p:txBody>
      </p:sp>
      <p:sp>
        <p:nvSpPr>
          <p:cNvPr id="56" name="Shape 56"/>
          <p:cNvSpPr/>
          <p:nvPr/>
        </p:nvSpPr>
        <p:spPr>
          <a:xfrm>
            <a:off x="-37566" y="7175500"/>
            <a:ext cx="12909524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>
                <a:solidFill>
                  <a:srgbClr val="FFFFFF"/>
                </a:solidFill>
              </a:rPr>
              <a:t>Yitzhak Bar Geva, Prof. Jon Crowcroft Sept. 2015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952500" y="317500"/>
            <a:ext cx="10733783" cy="1929508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Powerful over and beyond sheer horsepower</a:t>
            </a:r>
          </a:p>
        </p:txBody>
      </p:sp>
      <p:sp>
        <p:nvSpPr>
          <p:cNvPr id="106" name="Shape 106"/>
          <p:cNvSpPr/>
          <p:nvPr/>
        </p:nvSpPr>
        <p:spPr>
          <a:xfrm>
            <a:off x="330200" y="2374899"/>
            <a:ext cx="12225338" cy="609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</a:rPr>
              <a:t>The RDMA cluster model today is limited to High Power Computing, which like networking, is beyond the reach of most developers and users.</a:t>
            </a:r>
          </a:p>
          <a:p>
            <a:pPr lvl="0" algn="l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</a:rPr>
              <a:t>User-programmable RDMA can potentially realize an untold number of new messaging and distributed programming paradigms.</a:t>
            </a:r>
          </a:p>
          <a:p>
            <a:pPr lvl="0" algn="l">
              <a:spcBef>
                <a:spcPts val="1600"/>
              </a:spcBef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</a:rPr>
              <a:t>See Wireless RDMA first and foremost as a people-power revolution whose impact can be grasped by likening it to the PC revolution which:</a:t>
            </a:r>
          </a:p>
          <a:p>
            <a:pPr marL="914400" lvl="2" indent="-457200" algn="l">
              <a:spcBef>
                <a:spcPts val="1600"/>
              </a:spcBef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</a:rPr>
              <a:t>Made computing resources universally accessible and</a:t>
            </a:r>
          </a:p>
          <a:p>
            <a:pPr marL="914400" lvl="2" indent="-457200" algn="l">
              <a:spcBef>
                <a:spcPts val="1600"/>
              </a:spcBef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</a:rPr>
              <a:t>Opened programming, the legacy of a select few, to the world.</a:t>
            </a:r>
          </a:p>
          <a:p>
            <a:pPr marL="914400" lvl="2" indent="-457200" algn="l">
              <a:spcBef>
                <a:spcPts val="1600"/>
              </a:spcBef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</a:rPr>
              <a:t>The PC’s feeble processing power was no issue over time as has been the case with the smartphone as well.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xfrm>
            <a:off x="1270000" y="-50800"/>
            <a:ext cx="10464800" cy="194538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Advantages</a:t>
            </a:r>
          </a:p>
        </p:txBody>
      </p:sp>
      <p:sp>
        <p:nvSpPr>
          <p:cNvPr id="109" name="Shape 109"/>
          <p:cNvSpPr/>
          <p:nvPr/>
        </p:nvSpPr>
        <p:spPr>
          <a:xfrm>
            <a:off x="-25400" y="1600200"/>
            <a:ext cx="13004801" cy="855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lvl="0" indent="-228600" algn="l">
              <a:spcBef>
                <a:spcPts val="42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HPC apps run unchanged</a:t>
            </a:r>
          </a:p>
          <a:p>
            <a:pPr marL="228600" lvl="0" indent="-228600" algn="l">
              <a:spcBef>
                <a:spcPts val="42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Write distributed apps in popular languages</a:t>
            </a:r>
          </a:p>
          <a:p>
            <a:pPr marL="228600" lvl="0" indent="-228600" algn="l">
              <a:spcBef>
                <a:spcPts val="42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Devices pool their cores and storage</a:t>
            </a:r>
          </a:p>
          <a:p>
            <a:pPr marL="228600" lvl="0" indent="-228600" algn="l">
              <a:spcBef>
                <a:spcPts val="42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Devices can belong to multiple clusters and the Internet</a:t>
            </a:r>
          </a:p>
          <a:p>
            <a:pPr marL="228600" lvl="0" indent="-228600" algn="l">
              <a:spcBef>
                <a:spcPts val="42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New networking paradigms by RDMA verbs programming.</a:t>
            </a:r>
          </a:p>
          <a:p>
            <a:pPr marL="228600" lvl="0" indent="-228600" algn="l">
              <a:spcBef>
                <a:spcPts val="42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Dynamic reconfiguration. Configuration can be volatile, according to optimization requirements, devices popping in and out. See volley ball slides.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580" y="54001"/>
            <a:ext cx="6302603" cy="62134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" name="Group 114"/>
          <p:cNvGrpSpPr/>
          <p:nvPr/>
        </p:nvGrpSpPr>
        <p:grpSpPr>
          <a:xfrm>
            <a:off x="1062977" y="1054096"/>
            <a:ext cx="11767248" cy="7816854"/>
            <a:chOff x="-50800" y="330196"/>
            <a:chExt cx="11767247" cy="7816853"/>
          </a:xfrm>
        </p:grpSpPr>
        <p:sp>
          <p:nvSpPr>
            <p:cNvPr id="112" name="Shape 112"/>
            <p:cNvSpPr/>
            <p:nvPr/>
          </p:nvSpPr>
          <p:spPr>
            <a:xfrm>
              <a:off x="4956823" y="330196"/>
              <a:ext cx="6759625" cy="4749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 algn="l">
                <a:spcBef>
                  <a:spcPts val="4200"/>
                </a:spcBef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rgbClr val="FFFFFF"/>
                  </a:solidFill>
                </a:rPr>
                <a:t>A </a:t>
              </a:r>
              <a:r>
                <a:rPr sz="3600" b="1" u="sng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cooperative</a:t>
              </a:r>
              <a:r>
                <a:rPr sz="3600">
                  <a:solidFill>
                    <a:srgbClr val="FFFFFF"/>
                  </a:solidFill>
                </a:rPr>
                <a:t> distributed programming platform in an era of friendly concurrent programming languages</a:t>
              </a:r>
            </a:p>
            <a:p>
              <a:pPr lvl="0" algn="l">
                <a:spcBef>
                  <a:spcPts val="2200"/>
                </a:spcBef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rgbClr val="FFFFFF"/>
                  </a:solidFill>
                </a:rPr>
                <a:t>Networking and clouds in‑hand, no longer externally supplied services</a:t>
              </a:r>
            </a:p>
          </p:txBody>
        </p:sp>
        <p:sp>
          <p:nvSpPr>
            <p:cNvPr id="113" name="Shape 113"/>
            <p:cNvSpPr/>
            <p:nvPr/>
          </p:nvSpPr>
          <p:spPr>
            <a:xfrm>
              <a:off x="-50800" y="6127749"/>
              <a:ext cx="11496731" cy="201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spcBef>
                  <a:spcPts val="2200"/>
                </a:spcBef>
                <a:defRPr sz="3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rgbClr val="FFFFFF"/>
                  </a:solidFill>
                </a:rPr>
                <a:t>Freely configurable, dynamically reconfigurable IOT‑type pooled‑device clouds, on a common platform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653" y="0"/>
            <a:ext cx="12625495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684" y="0"/>
            <a:ext cx="1260743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FFFFFF"/>
                </a:solidFill>
              </a:rPr>
              <a:t>15</a:t>
            </a:fld>
            <a:endParaRPr sz="2400">
              <a:solidFill>
                <a:srgbClr val="FFFFFF"/>
              </a:solidFill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975359" y="923420"/>
            <a:ext cx="11704322" cy="848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9" tIns="66559" rIns="66559" bIns="66559" anchor="ctr">
            <a:spAutoFit/>
          </a:bodyPr>
          <a:lstStyle/>
          <a:p>
            <a:pPr lvl="0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1800">
                <a:solidFill>
                  <a:srgbClr val="000000"/>
                </a:solidFill>
              </a:defRPr>
            </a:pPr>
            <a:r>
              <a:rPr sz="5000" b="1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sz="5000">
                <a:solidFill>
                  <a:srgbClr val="002867"/>
                </a:solidFill>
                <a:latin typeface="Arial"/>
                <a:ea typeface="Arial"/>
                <a:cs typeface="Arial"/>
                <a:sym typeface="Arial"/>
              </a:rPr>
              <a:t>emote </a:t>
            </a:r>
            <a:r>
              <a:rPr sz="5000" b="1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sz="5000">
                <a:solidFill>
                  <a:srgbClr val="002867"/>
                </a:solidFill>
                <a:latin typeface="Arial"/>
                <a:ea typeface="Arial"/>
                <a:cs typeface="Arial"/>
                <a:sym typeface="Arial"/>
              </a:rPr>
              <a:t>irect </a:t>
            </a:r>
            <a:r>
              <a:rPr sz="5000" b="1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sz="5000">
                <a:solidFill>
                  <a:srgbClr val="002867"/>
                </a:solidFill>
                <a:latin typeface="Arial"/>
                <a:ea typeface="Arial"/>
                <a:cs typeface="Arial"/>
                <a:sym typeface="Arial"/>
              </a:rPr>
              <a:t>emory </a:t>
            </a:r>
            <a:r>
              <a:rPr sz="5000" b="1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sz="5000">
                <a:solidFill>
                  <a:srgbClr val="002867"/>
                </a:solidFill>
                <a:latin typeface="Arial"/>
                <a:ea typeface="Arial"/>
                <a:cs typeface="Arial"/>
                <a:sym typeface="Arial"/>
              </a:rPr>
              <a:t>ccess</a:t>
            </a:r>
          </a:p>
        </p:txBody>
      </p:sp>
      <p:sp>
        <p:nvSpPr>
          <p:cNvPr id="122" name="Shape 122"/>
          <p:cNvSpPr/>
          <p:nvPr/>
        </p:nvSpPr>
        <p:spPr>
          <a:xfrm>
            <a:off x="672817" y="2025226"/>
            <a:ext cx="11704322" cy="5695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9" tIns="66559" rIns="66559" bIns="66559">
            <a:spAutoFit/>
          </a:bodyPr>
          <a:lstStyle/>
          <a:p>
            <a:pPr marL="238786" lvl="0" indent="-238786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Wingdings"/>
              <a:buChar char="❖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800" b="1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sz="3800">
                <a:latin typeface="Arial"/>
                <a:ea typeface="Arial"/>
                <a:cs typeface="Arial"/>
                <a:sym typeface="Arial"/>
              </a:rPr>
              <a:t>emote</a:t>
            </a:r>
          </a:p>
          <a:p>
            <a:pPr marL="609996" lvl="1" indent="-152796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data transfers between nodes in a network</a:t>
            </a:r>
          </a:p>
          <a:p>
            <a:pPr marL="238786" lvl="0" indent="-238786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Wingdings"/>
              <a:buChar char="❖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800" b="1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sz="3800">
                <a:latin typeface="Arial"/>
                <a:ea typeface="Arial"/>
                <a:cs typeface="Arial"/>
                <a:sym typeface="Arial"/>
              </a:rPr>
              <a:t>irect</a:t>
            </a:r>
          </a:p>
          <a:p>
            <a:pPr marL="609996" lvl="1" indent="-152796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no Operating System Kernel involvement in transfers</a:t>
            </a:r>
          </a:p>
          <a:p>
            <a:pPr marL="609996" lvl="1" indent="-152796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everything about a transfer offloaded onto Interface Card</a:t>
            </a:r>
          </a:p>
          <a:p>
            <a:pPr marL="238786" lvl="0" indent="-238786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Wingdings"/>
              <a:buChar char="❖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800" b="1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sz="3800">
                <a:latin typeface="Arial"/>
                <a:ea typeface="Arial"/>
                <a:cs typeface="Arial"/>
                <a:sym typeface="Arial"/>
              </a:rPr>
              <a:t>emory</a:t>
            </a:r>
          </a:p>
          <a:p>
            <a:pPr marL="609996" lvl="1" indent="-152796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transfers between user space application virtual memory</a:t>
            </a:r>
          </a:p>
          <a:p>
            <a:pPr marL="609996" lvl="1" indent="-152796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no extra copying or buffering </a:t>
            </a:r>
          </a:p>
          <a:p>
            <a:pPr marL="238786" lvl="0" indent="-238786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Wingdings"/>
              <a:buChar char="❖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800" b="1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sz="3800">
                <a:latin typeface="Arial"/>
                <a:ea typeface="Arial"/>
                <a:cs typeface="Arial"/>
                <a:sym typeface="Arial"/>
              </a:rPr>
              <a:t>ccess</a:t>
            </a:r>
          </a:p>
          <a:p>
            <a:pPr marL="609996" lvl="1" indent="-152796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send, receive, read, write, atomic operations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FFFFFF"/>
                </a:solidFill>
              </a:rPr>
              <a:t>16</a:t>
            </a:fld>
            <a:endParaRPr sz="2400">
              <a:solidFill>
                <a:srgbClr val="FFFFFF"/>
              </a:solidFill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975359" y="1135651"/>
            <a:ext cx="11704322" cy="848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9" tIns="66559" rIns="66559" bIns="66559" anchor="ctr">
            <a:spAutoFit/>
          </a:bodyPr>
          <a:lstStyle>
            <a:lvl1pPr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5000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000080"/>
                </a:solidFill>
              </a:rPr>
              <a:t>RDMA Benefits</a:t>
            </a:r>
          </a:p>
        </p:txBody>
      </p:sp>
      <p:sp>
        <p:nvSpPr>
          <p:cNvPr id="126" name="Shape 126"/>
          <p:cNvSpPr/>
          <p:nvPr/>
        </p:nvSpPr>
        <p:spPr>
          <a:xfrm>
            <a:off x="975359" y="2889955"/>
            <a:ext cx="11054082" cy="4473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9" tIns="66559" rIns="66559" bIns="66559">
            <a:spAutoFit/>
          </a:bodyPr>
          <a:lstStyle/>
          <a:p>
            <a:pPr marL="188515" lvl="0" indent="-188515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Wingdings"/>
              <a:buChar char="❖"/>
              <a:tabLst>
                <a:tab pos="152400" algn="l"/>
                <a:tab pos="812800" algn="l"/>
                <a:tab pos="1460500" algn="l"/>
                <a:tab pos="2108200" algn="l"/>
                <a:tab pos="2755900" algn="l"/>
                <a:tab pos="3403600" algn="l"/>
                <a:tab pos="4064000" algn="l"/>
                <a:tab pos="4711700" algn="l"/>
                <a:tab pos="5359400" algn="l"/>
                <a:tab pos="6007100" algn="l"/>
                <a:tab pos="6654800" algn="l"/>
                <a:tab pos="7315200" algn="l"/>
                <a:tab pos="7962900" algn="l"/>
                <a:tab pos="8610600" algn="l"/>
                <a:tab pos="9258300" algn="l"/>
                <a:tab pos="9906000" algn="l"/>
                <a:tab pos="10566400" algn="l"/>
                <a:tab pos="11214100" algn="l"/>
                <a:tab pos="11861800" algn="l"/>
                <a:tab pos="12509500" algn="l"/>
                <a:tab pos="13157200" algn="l"/>
              </a:tabLst>
              <a:defRPr sz="1800">
                <a:solidFill>
                  <a:srgbClr val="000000"/>
                </a:solidFill>
              </a:defRPr>
            </a:pPr>
            <a:r>
              <a:rPr sz="3800">
                <a:latin typeface="Arial"/>
                <a:ea typeface="Arial"/>
                <a:cs typeface="Arial"/>
                <a:sym typeface="Arial"/>
              </a:rPr>
              <a:t>High throughput</a:t>
            </a:r>
          </a:p>
          <a:p>
            <a:pPr marL="188515" lvl="0" indent="-188515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Wingdings"/>
              <a:buChar char="❖"/>
              <a:tabLst>
                <a:tab pos="152400" algn="l"/>
                <a:tab pos="812800" algn="l"/>
                <a:tab pos="1460500" algn="l"/>
                <a:tab pos="2108200" algn="l"/>
                <a:tab pos="2755900" algn="l"/>
                <a:tab pos="3403600" algn="l"/>
                <a:tab pos="4064000" algn="l"/>
                <a:tab pos="4711700" algn="l"/>
                <a:tab pos="5359400" algn="l"/>
                <a:tab pos="6007100" algn="l"/>
                <a:tab pos="6654800" algn="l"/>
                <a:tab pos="7315200" algn="l"/>
                <a:tab pos="7962900" algn="l"/>
                <a:tab pos="8610600" algn="l"/>
                <a:tab pos="9258300" algn="l"/>
                <a:tab pos="9906000" algn="l"/>
                <a:tab pos="10566400" algn="l"/>
                <a:tab pos="11214100" algn="l"/>
                <a:tab pos="11861800" algn="l"/>
                <a:tab pos="12509500" algn="l"/>
                <a:tab pos="13157200" algn="l"/>
              </a:tabLst>
              <a:defRPr sz="1800">
                <a:solidFill>
                  <a:srgbClr val="000000"/>
                </a:solidFill>
              </a:defRPr>
            </a:pPr>
            <a:r>
              <a:rPr sz="3800">
                <a:latin typeface="Arial"/>
                <a:ea typeface="Arial"/>
                <a:cs typeface="Arial"/>
                <a:sym typeface="Arial"/>
              </a:rPr>
              <a:t>Low latency</a:t>
            </a:r>
          </a:p>
          <a:p>
            <a:pPr marL="188515" lvl="0" indent="-188515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Wingdings"/>
              <a:buChar char="❖"/>
              <a:tabLst>
                <a:tab pos="152400" algn="l"/>
                <a:tab pos="812800" algn="l"/>
                <a:tab pos="1460500" algn="l"/>
                <a:tab pos="2108200" algn="l"/>
                <a:tab pos="2755900" algn="l"/>
                <a:tab pos="3403600" algn="l"/>
                <a:tab pos="4064000" algn="l"/>
                <a:tab pos="4711700" algn="l"/>
                <a:tab pos="5359400" algn="l"/>
                <a:tab pos="6007100" algn="l"/>
                <a:tab pos="6654800" algn="l"/>
                <a:tab pos="7315200" algn="l"/>
                <a:tab pos="7962900" algn="l"/>
                <a:tab pos="8610600" algn="l"/>
                <a:tab pos="9258300" algn="l"/>
                <a:tab pos="9906000" algn="l"/>
                <a:tab pos="10566400" algn="l"/>
                <a:tab pos="11214100" algn="l"/>
                <a:tab pos="11861800" algn="l"/>
                <a:tab pos="12509500" algn="l"/>
                <a:tab pos="13157200" algn="l"/>
              </a:tabLst>
              <a:defRPr sz="1800">
                <a:solidFill>
                  <a:srgbClr val="000000"/>
                </a:solidFill>
              </a:defRPr>
            </a:pPr>
            <a:r>
              <a:rPr sz="3800">
                <a:latin typeface="Arial"/>
                <a:ea typeface="Arial"/>
                <a:cs typeface="Arial"/>
                <a:sym typeface="Arial"/>
              </a:rPr>
              <a:t>High messaging rate</a:t>
            </a:r>
          </a:p>
          <a:p>
            <a:pPr marL="188515" lvl="0" indent="-188515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Wingdings"/>
              <a:buChar char="❖"/>
              <a:tabLst>
                <a:tab pos="152400" algn="l"/>
                <a:tab pos="812800" algn="l"/>
                <a:tab pos="1460500" algn="l"/>
                <a:tab pos="2108200" algn="l"/>
                <a:tab pos="2755900" algn="l"/>
                <a:tab pos="3403600" algn="l"/>
                <a:tab pos="4064000" algn="l"/>
                <a:tab pos="4711700" algn="l"/>
                <a:tab pos="5359400" algn="l"/>
                <a:tab pos="6007100" algn="l"/>
                <a:tab pos="6654800" algn="l"/>
                <a:tab pos="7315200" algn="l"/>
                <a:tab pos="7962900" algn="l"/>
                <a:tab pos="8610600" algn="l"/>
                <a:tab pos="9258300" algn="l"/>
                <a:tab pos="9906000" algn="l"/>
                <a:tab pos="10566400" algn="l"/>
                <a:tab pos="11214100" algn="l"/>
                <a:tab pos="11861800" algn="l"/>
                <a:tab pos="12509500" algn="l"/>
                <a:tab pos="13157200" algn="l"/>
              </a:tabLst>
              <a:defRPr sz="1800">
                <a:solidFill>
                  <a:srgbClr val="000000"/>
                </a:solidFill>
              </a:defRPr>
            </a:pPr>
            <a:r>
              <a:rPr sz="3800">
                <a:latin typeface="Arial"/>
                <a:ea typeface="Arial"/>
                <a:cs typeface="Arial"/>
                <a:sym typeface="Arial"/>
              </a:rPr>
              <a:t>Low CPU utilization</a:t>
            </a:r>
          </a:p>
          <a:p>
            <a:pPr marL="188515" lvl="0" indent="-188515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Wingdings"/>
              <a:buChar char="❖"/>
              <a:tabLst>
                <a:tab pos="152400" algn="l"/>
                <a:tab pos="812800" algn="l"/>
                <a:tab pos="1460500" algn="l"/>
                <a:tab pos="2108200" algn="l"/>
                <a:tab pos="2755900" algn="l"/>
                <a:tab pos="3403600" algn="l"/>
                <a:tab pos="4064000" algn="l"/>
                <a:tab pos="4711700" algn="l"/>
                <a:tab pos="5359400" algn="l"/>
                <a:tab pos="6007100" algn="l"/>
                <a:tab pos="6654800" algn="l"/>
                <a:tab pos="7315200" algn="l"/>
                <a:tab pos="7962900" algn="l"/>
                <a:tab pos="8610600" algn="l"/>
                <a:tab pos="9258300" algn="l"/>
                <a:tab pos="9906000" algn="l"/>
                <a:tab pos="10566400" algn="l"/>
                <a:tab pos="11214100" algn="l"/>
                <a:tab pos="11861800" algn="l"/>
                <a:tab pos="12509500" algn="l"/>
                <a:tab pos="13157200" algn="l"/>
              </a:tabLst>
              <a:defRPr sz="1800">
                <a:solidFill>
                  <a:srgbClr val="000000"/>
                </a:solidFill>
              </a:defRPr>
            </a:pPr>
            <a:r>
              <a:rPr sz="3800">
                <a:latin typeface="Arial"/>
                <a:ea typeface="Arial"/>
                <a:cs typeface="Arial"/>
                <a:sym typeface="Arial"/>
              </a:rPr>
              <a:t>Low memory bus contention</a:t>
            </a:r>
          </a:p>
          <a:p>
            <a:pPr marL="188515" lvl="0" indent="-188515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Wingdings"/>
              <a:buChar char="❖"/>
              <a:tabLst>
                <a:tab pos="152400" algn="l"/>
                <a:tab pos="812800" algn="l"/>
                <a:tab pos="1460500" algn="l"/>
                <a:tab pos="2108200" algn="l"/>
                <a:tab pos="2755900" algn="l"/>
                <a:tab pos="3403600" algn="l"/>
                <a:tab pos="4064000" algn="l"/>
                <a:tab pos="4711700" algn="l"/>
                <a:tab pos="5359400" algn="l"/>
                <a:tab pos="6007100" algn="l"/>
                <a:tab pos="6654800" algn="l"/>
                <a:tab pos="7315200" algn="l"/>
                <a:tab pos="7962900" algn="l"/>
                <a:tab pos="8610600" algn="l"/>
                <a:tab pos="9258300" algn="l"/>
                <a:tab pos="9906000" algn="l"/>
                <a:tab pos="10566400" algn="l"/>
                <a:tab pos="11214100" algn="l"/>
                <a:tab pos="11861800" algn="l"/>
                <a:tab pos="12509500" algn="l"/>
                <a:tab pos="13157200" algn="l"/>
              </a:tabLst>
              <a:defRPr sz="1800">
                <a:solidFill>
                  <a:srgbClr val="000000"/>
                </a:solidFill>
              </a:defRPr>
            </a:pPr>
            <a:r>
              <a:rPr sz="3800">
                <a:latin typeface="Arial"/>
                <a:ea typeface="Arial"/>
                <a:cs typeface="Arial"/>
                <a:sym typeface="Arial"/>
              </a:rPr>
              <a:t>Message boundaries preserved</a:t>
            </a:r>
          </a:p>
          <a:p>
            <a:pPr marL="188515" lvl="0" indent="-188515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Wingdings"/>
              <a:buChar char="❖"/>
              <a:tabLst>
                <a:tab pos="152400" algn="l"/>
                <a:tab pos="812800" algn="l"/>
                <a:tab pos="1460500" algn="l"/>
                <a:tab pos="2108200" algn="l"/>
                <a:tab pos="2755900" algn="l"/>
                <a:tab pos="3403600" algn="l"/>
                <a:tab pos="4064000" algn="l"/>
                <a:tab pos="4711700" algn="l"/>
                <a:tab pos="5359400" algn="l"/>
                <a:tab pos="6007100" algn="l"/>
                <a:tab pos="6654800" algn="l"/>
                <a:tab pos="7315200" algn="l"/>
                <a:tab pos="7962900" algn="l"/>
                <a:tab pos="8610600" algn="l"/>
                <a:tab pos="9258300" algn="l"/>
                <a:tab pos="9906000" algn="l"/>
                <a:tab pos="10566400" algn="l"/>
                <a:tab pos="11214100" algn="l"/>
                <a:tab pos="11861800" algn="l"/>
                <a:tab pos="12509500" algn="l"/>
                <a:tab pos="13157200" algn="l"/>
              </a:tabLst>
              <a:defRPr sz="1800">
                <a:solidFill>
                  <a:srgbClr val="000000"/>
                </a:solidFill>
              </a:defRPr>
            </a:pPr>
            <a:r>
              <a:rPr sz="3800">
                <a:latin typeface="Arial"/>
                <a:ea typeface="Arial"/>
                <a:cs typeface="Arial"/>
                <a:sym typeface="Arial"/>
              </a:rPr>
              <a:t>Asynchronous operation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FFFFFF"/>
                </a:solidFill>
              </a:rPr>
              <a:t>17</a:t>
            </a:fld>
            <a:endParaRPr sz="2400">
              <a:solidFill>
                <a:srgbClr val="FFFFFF"/>
              </a:solidFill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1070186" y="704415"/>
            <a:ext cx="11704321" cy="848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9" tIns="66559" rIns="66559" bIns="66559" anchor="ctr">
            <a:spAutoFit/>
          </a:bodyPr>
          <a:lstStyle>
            <a:lvl1pPr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5000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000080"/>
                </a:solidFill>
              </a:rPr>
              <a:t>RDMA Technologies</a:t>
            </a:r>
          </a:p>
        </p:txBody>
      </p:sp>
      <p:sp>
        <p:nvSpPr>
          <p:cNvPr id="130" name="Shape 130"/>
          <p:cNvSpPr/>
          <p:nvPr/>
        </p:nvSpPr>
        <p:spPr>
          <a:xfrm>
            <a:off x="1045351" y="2045546"/>
            <a:ext cx="11634330" cy="5695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9" tIns="66559" rIns="66559" bIns="66559">
            <a:spAutoFit/>
          </a:bodyPr>
          <a:lstStyle/>
          <a:p>
            <a:pPr marL="188515" lvl="0" indent="-188515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Wingdings"/>
              <a:buChar char="❖"/>
              <a:tabLst>
                <a:tab pos="152400" algn="l"/>
                <a:tab pos="812800" algn="l"/>
                <a:tab pos="1460500" algn="l"/>
                <a:tab pos="2108200" algn="l"/>
                <a:tab pos="2755900" algn="l"/>
                <a:tab pos="3403600" algn="l"/>
                <a:tab pos="4064000" algn="l"/>
                <a:tab pos="4711700" algn="l"/>
                <a:tab pos="5359400" algn="l"/>
                <a:tab pos="6007100" algn="l"/>
                <a:tab pos="6654800" algn="l"/>
                <a:tab pos="7315200" algn="l"/>
                <a:tab pos="7962900" algn="l"/>
                <a:tab pos="8610600" algn="l"/>
                <a:tab pos="9258300" algn="l"/>
                <a:tab pos="9906000" algn="l"/>
                <a:tab pos="10566400" algn="l"/>
                <a:tab pos="11214100" algn="l"/>
                <a:tab pos="11861800" algn="l"/>
                <a:tab pos="12509500" algn="l"/>
                <a:tab pos="13157200" algn="l"/>
              </a:tabLst>
              <a:defRPr sz="1800">
                <a:solidFill>
                  <a:srgbClr val="000000"/>
                </a:solidFill>
              </a:defRPr>
            </a:pPr>
            <a:r>
              <a:rPr sz="3800">
                <a:latin typeface="Arial"/>
                <a:ea typeface="Arial"/>
                <a:cs typeface="Arial"/>
                <a:sym typeface="Arial"/>
              </a:rPr>
              <a:t>InfiniBand – (41.8% of top 500 supercomputers)</a:t>
            </a:r>
          </a:p>
          <a:p>
            <a:pPr marL="681434" lvl="1" indent="-224234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52400" algn="l"/>
                <a:tab pos="812800" algn="l"/>
                <a:tab pos="1460500" algn="l"/>
                <a:tab pos="2108200" algn="l"/>
                <a:tab pos="2755900" algn="l"/>
                <a:tab pos="3403600" algn="l"/>
                <a:tab pos="4064000" algn="l"/>
                <a:tab pos="4711700" algn="l"/>
                <a:tab pos="5359400" algn="l"/>
                <a:tab pos="6007100" algn="l"/>
                <a:tab pos="6654800" algn="l"/>
                <a:tab pos="7315200" algn="l"/>
                <a:tab pos="7962900" algn="l"/>
                <a:tab pos="8610600" algn="l"/>
                <a:tab pos="9258300" algn="l"/>
                <a:tab pos="9906000" algn="l"/>
                <a:tab pos="10566400" algn="l"/>
                <a:tab pos="11214100" algn="l"/>
                <a:tab pos="11861800" algn="l"/>
                <a:tab pos="12509500" algn="l"/>
                <a:tab pos="131572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SDR 4x – 8 Gbps</a:t>
            </a:r>
          </a:p>
          <a:p>
            <a:pPr marL="681434" lvl="1" indent="-224234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52400" algn="l"/>
                <a:tab pos="812800" algn="l"/>
                <a:tab pos="1460500" algn="l"/>
                <a:tab pos="2108200" algn="l"/>
                <a:tab pos="2755900" algn="l"/>
                <a:tab pos="3403600" algn="l"/>
                <a:tab pos="4064000" algn="l"/>
                <a:tab pos="4711700" algn="l"/>
                <a:tab pos="5359400" algn="l"/>
                <a:tab pos="6007100" algn="l"/>
                <a:tab pos="6654800" algn="l"/>
                <a:tab pos="7315200" algn="l"/>
                <a:tab pos="7962900" algn="l"/>
                <a:tab pos="8610600" algn="l"/>
                <a:tab pos="9258300" algn="l"/>
                <a:tab pos="9906000" algn="l"/>
                <a:tab pos="10566400" algn="l"/>
                <a:tab pos="11214100" algn="l"/>
                <a:tab pos="11861800" algn="l"/>
                <a:tab pos="12509500" algn="l"/>
                <a:tab pos="131572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DDR 4x – 16 Gbps</a:t>
            </a:r>
          </a:p>
          <a:p>
            <a:pPr marL="681434" lvl="1" indent="-224234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52400" algn="l"/>
                <a:tab pos="812800" algn="l"/>
                <a:tab pos="1460500" algn="l"/>
                <a:tab pos="2108200" algn="l"/>
                <a:tab pos="2755900" algn="l"/>
                <a:tab pos="3403600" algn="l"/>
                <a:tab pos="4064000" algn="l"/>
                <a:tab pos="4711700" algn="l"/>
                <a:tab pos="5359400" algn="l"/>
                <a:tab pos="6007100" algn="l"/>
                <a:tab pos="6654800" algn="l"/>
                <a:tab pos="7315200" algn="l"/>
                <a:tab pos="7962900" algn="l"/>
                <a:tab pos="8610600" algn="l"/>
                <a:tab pos="9258300" algn="l"/>
                <a:tab pos="9906000" algn="l"/>
                <a:tab pos="10566400" algn="l"/>
                <a:tab pos="11214100" algn="l"/>
                <a:tab pos="11861800" algn="l"/>
                <a:tab pos="12509500" algn="l"/>
                <a:tab pos="131572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QDR 4x – 32 Gbps</a:t>
            </a:r>
          </a:p>
          <a:p>
            <a:pPr marL="681434" lvl="1" indent="-224234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52400" algn="l"/>
                <a:tab pos="812800" algn="l"/>
                <a:tab pos="1460500" algn="l"/>
                <a:tab pos="2108200" algn="l"/>
                <a:tab pos="2755900" algn="l"/>
                <a:tab pos="3403600" algn="l"/>
                <a:tab pos="4064000" algn="l"/>
                <a:tab pos="4711700" algn="l"/>
                <a:tab pos="5359400" algn="l"/>
                <a:tab pos="6007100" algn="l"/>
                <a:tab pos="6654800" algn="l"/>
                <a:tab pos="7315200" algn="l"/>
                <a:tab pos="7962900" algn="l"/>
                <a:tab pos="8610600" algn="l"/>
                <a:tab pos="9258300" algn="l"/>
                <a:tab pos="9906000" algn="l"/>
                <a:tab pos="10566400" algn="l"/>
                <a:tab pos="11214100" algn="l"/>
                <a:tab pos="11861800" algn="l"/>
                <a:tab pos="12509500" algn="l"/>
                <a:tab pos="131572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FDR 4x – 54 Gbps</a:t>
            </a:r>
          </a:p>
          <a:p>
            <a:pPr marL="188515" lvl="0" indent="-188515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Wingdings"/>
              <a:buChar char="❖"/>
              <a:tabLst>
                <a:tab pos="152400" algn="l"/>
                <a:tab pos="812800" algn="l"/>
                <a:tab pos="1460500" algn="l"/>
                <a:tab pos="2108200" algn="l"/>
                <a:tab pos="2755900" algn="l"/>
                <a:tab pos="3403600" algn="l"/>
                <a:tab pos="4064000" algn="l"/>
                <a:tab pos="4711700" algn="l"/>
                <a:tab pos="5359400" algn="l"/>
                <a:tab pos="6007100" algn="l"/>
                <a:tab pos="6654800" algn="l"/>
                <a:tab pos="7315200" algn="l"/>
                <a:tab pos="7962900" algn="l"/>
                <a:tab pos="8610600" algn="l"/>
                <a:tab pos="9258300" algn="l"/>
                <a:tab pos="9906000" algn="l"/>
                <a:tab pos="10566400" algn="l"/>
                <a:tab pos="11214100" algn="l"/>
                <a:tab pos="11861800" algn="l"/>
                <a:tab pos="12509500" algn="l"/>
                <a:tab pos="13157200" algn="l"/>
              </a:tabLst>
              <a:defRPr sz="1800">
                <a:solidFill>
                  <a:srgbClr val="000000"/>
                </a:solidFill>
              </a:defRPr>
            </a:pPr>
            <a:r>
              <a:rPr sz="3800">
                <a:latin typeface="Arial"/>
                <a:ea typeface="Arial"/>
                <a:cs typeface="Arial"/>
                <a:sym typeface="Arial"/>
              </a:rPr>
              <a:t>iWarp – internet Wide Area RDMA Protocol</a:t>
            </a:r>
          </a:p>
          <a:p>
            <a:pPr marL="681434" lvl="1" indent="-224234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52400" algn="l"/>
                <a:tab pos="812800" algn="l"/>
                <a:tab pos="1460500" algn="l"/>
                <a:tab pos="2108200" algn="l"/>
                <a:tab pos="2755900" algn="l"/>
                <a:tab pos="3403600" algn="l"/>
                <a:tab pos="4064000" algn="l"/>
                <a:tab pos="4711700" algn="l"/>
                <a:tab pos="5359400" algn="l"/>
                <a:tab pos="6007100" algn="l"/>
                <a:tab pos="6654800" algn="l"/>
                <a:tab pos="7315200" algn="l"/>
                <a:tab pos="7962900" algn="l"/>
                <a:tab pos="8610600" algn="l"/>
                <a:tab pos="9258300" algn="l"/>
                <a:tab pos="9906000" algn="l"/>
                <a:tab pos="10566400" algn="l"/>
                <a:tab pos="11214100" algn="l"/>
                <a:tab pos="11861800" algn="l"/>
                <a:tab pos="12509500" algn="l"/>
                <a:tab pos="131572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10 Gbps</a:t>
            </a:r>
            <a:r>
              <a:rPr sz="380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188515" lvl="0" indent="-188515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Wingdings"/>
              <a:buChar char="❖"/>
              <a:tabLst>
                <a:tab pos="152400" algn="l"/>
                <a:tab pos="812800" algn="l"/>
                <a:tab pos="1460500" algn="l"/>
                <a:tab pos="2108200" algn="l"/>
                <a:tab pos="2755900" algn="l"/>
                <a:tab pos="3403600" algn="l"/>
                <a:tab pos="4064000" algn="l"/>
                <a:tab pos="4711700" algn="l"/>
                <a:tab pos="5359400" algn="l"/>
                <a:tab pos="6007100" algn="l"/>
                <a:tab pos="6654800" algn="l"/>
                <a:tab pos="7315200" algn="l"/>
                <a:tab pos="7962900" algn="l"/>
                <a:tab pos="8610600" algn="l"/>
                <a:tab pos="9258300" algn="l"/>
                <a:tab pos="9906000" algn="l"/>
                <a:tab pos="10566400" algn="l"/>
                <a:tab pos="11214100" algn="l"/>
                <a:tab pos="11861800" algn="l"/>
                <a:tab pos="12509500" algn="l"/>
                <a:tab pos="13157200" algn="l"/>
              </a:tabLst>
              <a:defRPr sz="1800">
                <a:solidFill>
                  <a:srgbClr val="000000"/>
                </a:solidFill>
              </a:defRPr>
            </a:pPr>
            <a:r>
              <a:rPr sz="3800">
                <a:latin typeface="Arial"/>
                <a:ea typeface="Arial"/>
                <a:cs typeface="Arial"/>
                <a:sym typeface="Arial"/>
              </a:rPr>
              <a:t>RoCE – RDMA over Converged Ethernet</a:t>
            </a:r>
          </a:p>
          <a:p>
            <a:pPr marL="681434" lvl="1" indent="-224234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52400" algn="l"/>
                <a:tab pos="812800" algn="l"/>
                <a:tab pos="1460500" algn="l"/>
                <a:tab pos="2108200" algn="l"/>
                <a:tab pos="2755900" algn="l"/>
                <a:tab pos="3403600" algn="l"/>
                <a:tab pos="4064000" algn="l"/>
                <a:tab pos="4711700" algn="l"/>
                <a:tab pos="5359400" algn="l"/>
                <a:tab pos="6007100" algn="l"/>
                <a:tab pos="6654800" algn="l"/>
                <a:tab pos="7315200" algn="l"/>
                <a:tab pos="7962900" algn="l"/>
                <a:tab pos="8610600" algn="l"/>
                <a:tab pos="9258300" algn="l"/>
                <a:tab pos="9906000" algn="l"/>
                <a:tab pos="10566400" algn="l"/>
                <a:tab pos="11214100" algn="l"/>
                <a:tab pos="11861800" algn="l"/>
                <a:tab pos="12509500" algn="l"/>
                <a:tab pos="131572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10 Gbps</a:t>
            </a:r>
          </a:p>
          <a:p>
            <a:pPr marL="681434" lvl="1" indent="-224234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52400" algn="l"/>
                <a:tab pos="812800" algn="l"/>
                <a:tab pos="1460500" algn="l"/>
                <a:tab pos="2108200" algn="l"/>
                <a:tab pos="2755900" algn="l"/>
                <a:tab pos="3403600" algn="l"/>
                <a:tab pos="4064000" algn="l"/>
                <a:tab pos="4711700" algn="l"/>
                <a:tab pos="5359400" algn="l"/>
                <a:tab pos="6007100" algn="l"/>
                <a:tab pos="6654800" algn="l"/>
                <a:tab pos="7315200" algn="l"/>
                <a:tab pos="7962900" algn="l"/>
                <a:tab pos="8610600" algn="l"/>
                <a:tab pos="9258300" algn="l"/>
                <a:tab pos="9906000" algn="l"/>
                <a:tab pos="10566400" algn="l"/>
                <a:tab pos="11214100" algn="l"/>
                <a:tab pos="11861800" algn="l"/>
                <a:tab pos="12509500" algn="l"/>
                <a:tab pos="131572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40 Gbps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FFFFFF"/>
                </a:solidFill>
              </a:rPr>
              <a:t>18</a:t>
            </a:fld>
            <a:endParaRPr sz="2400">
              <a:solidFill>
                <a:srgbClr val="FFFFFF"/>
              </a:solidFill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3034453" y="736035"/>
            <a:ext cx="11128587" cy="84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5000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000080"/>
                </a:solidFill>
              </a:rPr>
              <a:t>RDMA Architecture Layering</a:t>
            </a:r>
          </a:p>
        </p:txBody>
      </p:sp>
      <p:sp>
        <p:nvSpPr>
          <p:cNvPr id="134" name="Shape 134"/>
          <p:cNvSpPr/>
          <p:nvPr/>
        </p:nvSpPr>
        <p:spPr>
          <a:xfrm>
            <a:off x="3034453" y="2101989"/>
            <a:ext cx="9105619" cy="2261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6303715" y="2111022"/>
            <a:ext cx="2343209" cy="47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User Application</a:t>
            </a:r>
          </a:p>
        </p:txBody>
      </p:sp>
      <p:sp>
        <p:nvSpPr>
          <p:cNvPr id="136" name="Shape 136"/>
          <p:cNvSpPr/>
          <p:nvPr/>
        </p:nvSpPr>
        <p:spPr>
          <a:xfrm>
            <a:off x="3034453" y="2673207"/>
            <a:ext cx="9105619" cy="2261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6394026" y="2684497"/>
            <a:ext cx="2156876" cy="47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OFA Verbs API</a:t>
            </a:r>
          </a:p>
        </p:txBody>
      </p:sp>
      <p:sp>
        <p:nvSpPr>
          <p:cNvPr id="138" name="Shape 138"/>
          <p:cNvSpPr/>
          <p:nvPr/>
        </p:nvSpPr>
        <p:spPr>
          <a:xfrm>
            <a:off x="3034453" y="3246683"/>
            <a:ext cx="9105619" cy="2261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3034453" y="4393635"/>
            <a:ext cx="3034454" cy="2259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1011484" y="8403448"/>
            <a:ext cx="11128588" cy="2259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3034452" y="4393635"/>
            <a:ext cx="2260" cy="4393637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6068906" y="4393635"/>
            <a:ext cx="2259" cy="2865121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9105618" y="7258755"/>
            <a:ext cx="2258" cy="1528517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12140071" y="5538329"/>
            <a:ext cx="2259" cy="3246685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3034453" y="2101991"/>
            <a:ext cx="2259" cy="1528516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12140071" y="2101991"/>
            <a:ext cx="2258" cy="1528516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1011484" y="7832230"/>
            <a:ext cx="11128588" cy="2260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1011484" y="7258755"/>
            <a:ext cx="11128588" cy="2259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1011484" y="6685279"/>
            <a:ext cx="11128588" cy="2260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1076959" y="7872871"/>
            <a:ext cx="1275665" cy="47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00FF"/>
                </a:solidFill>
              </a:rPr>
              <a:t>Physical</a:t>
            </a:r>
          </a:p>
        </p:txBody>
      </p:sp>
      <p:sp>
        <p:nvSpPr>
          <p:cNvPr id="151" name="Shape 151"/>
          <p:cNvSpPr/>
          <p:nvPr/>
        </p:nvSpPr>
        <p:spPr>
          <a:xfrm>
            <a:off x="1076959" y="7281333"/>
            <a:ext cx="1428362" cy="47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00FF"/>
                </a:solidFill>
              </a:rPr>
              <a:t>Data Link</a:t>
            </a:r>
          </a:p>
        </p:txBody>
      </p:sp>
      <p:sp>
        <p:nvSpPr>
          <p:cNvPr id="152" name="Shape 152"/>
          <p:cNvSpPr/>
          <p:nvPr/>
        </p:nvSpPr>
        <p:spPr>
          <a:xfrm>
            <a:off x="1067928" y="6725919"/>
            <a:ext cx="1258549" cy="47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00FF"/>
                </a:solidFill>
              </a:rPr>
              <a:t>Network</a:t>
            </a:r>
          </a:p>
        </p:txBody>
      </p:sp>
      <p:sp>
        <p:nvSpPr>
          <p:cNvPr id="153" name="Shape 153"/>
          <p:cNvSpPr/>
          <p:nvPr/>
        </p:nvSpPr>
        <p:spPr>
          <a:xfrm>
            <a:off x="3034453" y="6111803"/>
            <a:ext cx="9105619" cy="2261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3034453" y="5538327"/>
            <a:ext cx="9105619" cy="2261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3034453" y="4967111"/>
            <a:ext cx="3034454" cy="2259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1067928" y="5348675"/>
            <a:ext cx="1433720" cy="47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00FF"/>
                </a:solidFill>
              </a:rPr>
              <a:t>Transport</a:t>
            </a:r>
          </a:p>
        </p:txBody>
      </p:sp>
      <p:sp>
        <p:nvSpPr>
          <p:cNvPr id="157" name="Shape 157"/>
          <p:cNvSpPr/>
          <p:nvPr/>
        </p:nvSpPr>
        <p:spPr>
          <a:xfrm>
            <a:off x="4551680" y="3246684"/>
            <a:ext cx="2258" cy="1146952"/>
          </a:xfrm>
          <a:prstGeom prst="line">
            <a:avLst/>
          </a:prstGeom>
          <a:ln w="25400">
            <a:solidFill/>
            <a:miter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7588391" y="3246684"/>
            <a:ext cx="2259" cy="2291645"/>
          </a:xfrm>
          <a:prstGeom prst="line">
            <a:avLst/>
          </a:prstGeom>
          <a:ln w="25400">
            <a:solidFill/>
            <a:miter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10622843" y="3246684"/>
            <a:ext cx="2259" cy="2291645"/>
          </a:xfrm>
          <a:prstGeom prst="line">
            <a:avLst/>
          </a:prstGeom>
          <a:ln w="25400">
            <a:solidFill/>
            <a:miter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3228622" y="8383128"/>
            <a:ext cx="2353477" cy="47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0000FF"/>
                </a:solidFill>
              </a:rPr>
              <a:t>IWARP  “RNIC”</a:t>
            </a:r>
          </a:p>
        </p:txBody>
      </p:sp>
      <p:sp>
        <p:nvSpPr>
          <p:cNvPr id="161" name="Shape 161"/>
          <p:cNvSpPr/>
          <p:nvPr/>
        </p:nvSpPr>
        <p:spPr>
          <a:xfrm>
            <a:off x="6581422" y="8387644"/>
            <a:ext cx="1884818" cy="47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0000FF"/>
                </a:solidFill>
              </a:rPr>
              <a:t>RoCE “NIC”</a:t>
            </a:r>
          </a:p>
        </p:txBody>
      </p:sp>
      <p:sp>
        <p:nvSpPr>
          <p:cNvPr id="162" name="Shape 162"/>
          <p:cNvSpPr/>
          <p:nvPr/>
        </p:nvSpPr>
        <p:spPr>
          <a:xfrm>
            <a:off x="9164319" y="8394417"/>
            <a:ext cx="2680453" cy="47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0000FF"/>
                </a:solidFill>
              </a:rPr>
              <a:t>InfiniBand “HCA”</a:t>
            </a:r>
          </a:p>
        </p:txBody>
      </p:sp>
      <p:sp>
        <p:nvSpPr>
          <p:cNvPr id="163" name="Shape 163"/>
          <p:cNvSpPr/>
          <p:nvPr/>
        </p:nvSpPr>
        <p:spPr>
          <a:xfrm>
            <a:off x="3876604" y="4402666"/>
            <a:ext cx="1241434" cy="47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RDMAP</a:t>
            </a:r>
          </a:p>
        </p:txBody>
      </p:sp>
      <p:sp>
        <p:nvSpPr>
          <p:cNvPr id="164" name="Shape 164"/>
          <p:cNvSpPr/>
          <p:nvPr/>
        </p:nvSpPr>
        <p:spPr>
          <a:xfrm>
            <a:off x="4077546" y="4987431"/>
            <a:ext cx="784234" cy="47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DDP</a:t>
            </a:r>
          </a:p>
        </p:txBody>
      </p:sp>
      <p:sp>
        <p:nvSpPr>
          <p:cNvPr id="165" name="Shape 165"/>
          <p:cNvSpPr/>
          <p:nvPr/>
        </p:nvSpPr>
        <p:spPr>
          <a:xfrm>
            <a:off x="4113670" y="5542844"/>
            <a:ext cx="778579" cy="47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MPA</a:t>
            </a:r>
          </a:p>
        </p:txBody>
      </p:sp>
      <p:sp>
        <p:nvSpPr>
          <p:cNvPr id="166" name="Shape 166"/>
          <p:cNvSpPr/>
          <p:nvPr/>
        </p:nvSpPr>
        <p:spPr>
          <a:xfrm>
            <a:off x="4113670" y="6132124"/>
            <a:ext cx="750301" cy="47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TCP</a:t>
            </a:r>
          </a:p>
        </p:txBody>
      </p:sp>
      <p:sp>
        <p:nvSpPr>
          <p:cNvPr id="167" name="Shape 167"/>
          <p:cNvSpPr/>
          <p:nvPr/>
        </p:nvSpPr>
        <p:spPr>
          <a:xfrm>
            <a:off x="4244622" y="6671733"/>
            <a:ext cx="428683" cy="47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IP</a:t>
            </a:r>
          </a:p>
        </p:txBody>
      </p:sp>
      <p:sp>
        <p:nvSpPr>
          <p:cNvPr id="168" name="Shape 168"/>
          <p:cNvSpPr/>
          <p:nvPr/>
        </p:nvSpPr>
        <p:spPr>
          <a:xfrm>
            <a:off x="7775786" y="5558649"/>
            <a:ext cx="2360026" cy="47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IB Transport API</a:t>
            </a:r>
          </a:p>
        </p:txBody>
      </p:sp>
      <p:sp>
        <p:nvSpPr>
          <p:cNvPr id="169" name="Shape 169"/>
          <p:cNvSpPr/>
          <p:nvPr/>
        </p:nvSpPr>
        <p:spPr>
          <a:xfrm>
            <a:off x="8082844" y="6132124"/>
            <a:ext cx="1800879" cy="47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IB Transport</a:t>
            </a:r>
          </a:p>
        </p:txBody>
      </p:sp>
      <p:sp>
        <p:nvSpPr>
          <p:cNvPr id="170" name="Shape 170"/>
          <p:cNvSpPr/>
          <p:nvPr/>
        </p:nvSpPr>
        <p:spPr>
          <a:xfrm>
            <a:off x="8184444" y="6705600"/>
            <a:ext cx="1631215" cy="47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IB Network</a:t>
            </a:r>
          </a:p>
        </p:txBody>
      </p:sp>
      <p:sp>
        <p:nvSpPr>
          <p:cNvPr id="171" name="Shape 171"/>
          <p:cNvSpPr/>
          <p:nvPr/>
        </p:nvSpPr>
        <p:spPr>
          <a:xfrm>
            <a:off x="4445564" y="7279075"/>
            <a:ext cx="2986741" cy="47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Ethernet MAC &amp; LLC</a:t>
            </a:r>
          </a:p>
        </p:txBody>
      </p:sp>
      <p:sp>
        <p:nvSpPr>
          <p:cNvPr id="172" name="Shape 172"/>
          <p:cNvSpPr/>
          <p:nvPr/>
        </p:nvSpPr>
        <p:spPr>
          <a:xfrm>
            <a:off x="10008728" y="7261013"/>
            <a:ext cx="1072514" cy="47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IB Link</a:t>
            </a:r>
          </a:p>
        </p:txBody>
      </p:sp>
      <p:sp>
        <p:nvSpPr>
          <p:cNvPr id="173" name="Shape 173"/>
          <p:cNvSpPr/>
          <p:nvPr/>
        </p:nvSpPr>
        <p:spPr>
          <a:xfrm>
            <a:off x="4980657" y="7852550"/>
            <a:ext cx="2004327" cy="47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Ethernet PHY</a:t>
            </a:r>
          </a:p>
        </p:txBody>
      </p:sp>
      <p:sp>
        <p:nvSpPr>
          <p:cNvPr id="174" name="Shape 174"/>
          <p:cNvSpPr/>
          <p:nvPr/>
        </p:nvSpPr>
        <p:spPr>
          <a:xfrm>
            <a:off x="9979377" y="7852550"/>
            <a:ext cx="1140082" cy="47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IB PHY</a:t>
            </a:r>
          </a:p>
        </p:txBody>
      </p:sp>
      <p:sp>
        <p:nvSpPr>
          <p:cNvPr id="175" name="Shape 175"/>
          <p:cNvSpPr/>
          <p:nvPr/>
        </p:nvSpPr>
        <p:spPr>
          <a:xfrm>
            <a:off x="6068906" y="8403449"/>
            <a:ext cx="2259" cy="381565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1347893" y="3854026"/>
            <a:ext cx="1055547" cy="82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/>
          <a:p>
            <a:pPr lvl="0"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1800">
                <a:solidFill>
                  <a:srgbClr val="000000"/>
                </a:solidFill>
              </a:defRPr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2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OSI</a:t>
            </a:r>
          </a:p>
          <a:p>
            <a:pPr lvl="0"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Layers</a:t>
            </a:r>
          </a:p>
        </p:txBody>
      </p:sp>
      <p:sp>
        <p:nvSpPr>
          <p:cNvPr id="177" name="Shape 177"/>
          <p:cNvSpPr/>
          <p:nvPr/>
        </p:nvSpPr>
        <p:spPr>
          <a:xfrm>
            <a:off x="6068906" y="3246684"/>
            <a:ext cx="2259" cy="381565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9105617" y="3246684"/>
            <a:ext cx="2259" cy="381565"/>
          </a:xfrm>
          <a:prstGeom prst="line">
            <a:avLst/>
          </a:prstGeom>
          <a:ln w="12700">
            <a:solidFill/>
            <a:miter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1614310" y="8423768"/>
            <a:ext cx="564117" cy="47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algn="l"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2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00FF"/>
                </a:solidFill>
              </a:rPr>
              <a:t>CA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787400" y="3155950"/>
            <a:ext cx="11430000" cy="570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58800" lvl="0" indent="-558800" algn="l">
              <a:spcBef>
                <a:spcPts val="42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Multi-Instance.</a:t>
            </a:r>
          </a:p>
          <a:p>
            <a:pPr lvl="2" algn="l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Membership in a cluster is seen as a single instance in the device</a:t>
            </a:r>
          </a:p>
          <a:p>
            <a:pPr marL="558800" lvl="0" indent="-558800" algn="l">
              <a:spcBef>
                <a:spcPts val="13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Multi-Cluster</a:t>
            </a:r>
          </a:p>
          <a:p>
            <a:pPr lvl="2" algn="l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Device may be member of multiple clusters simultaneously</a:t>
            </a:r>
          </a:p>
          <a:p>
            <a:pPr marL="558800" lvl="0" indent="-558800" algn="l">
              <a:spcBef>
                <a:spcPts val="13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Multi-App</a:t>
            </a:r>
          </a:p>
          <a:p>
            <a:pPr lvl="2" algn="l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Cluster itself may be multi-instance, multi-process</a:t>
            </a:r>
          </a:p>
          <a:p>
            <a:pPr marL="558800" lvl="0" indent="-558800" algn="l">
              <a:spcBef>
                <a:spcPts val="13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 Flexible message‑passing network schemes</a:t>
            </a:r>
          </a:p>
          <a:p>
            <a:pPr lvl="2" algn="l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RDMA verbs (or newer, MPI optimized PSM) facilitate user‑programmable, protocol-free NIC behavior</a:t>
            </a:r>
          </a:p>
        </p:txBody>
      </p:sp>
      <p:sp>
        <p:nvSpPr>
          <p:cNvPr id="184" name="Shape 184"/>
          <p:cNvSpPr/>
          <p:nvPr/>
        </p:nvSpPr>
        <p:spPr>
          <a:xfrm>
            <a:off x="1195578" y="508000"/>
            <a:ext cx="1061364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RDMA Model Flexibility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1270000" y="1631141"/>
            <a:ext cx="10464801" cy="7471056"/>
          </a:xfrm>
          <a:prstGeom prst="rect">
            <a:avLst/>
          </a:prstGeom>
        </p:spPr>
        <p:txBody>
          <a:bodyPr/>
          <a:lstStyle/>
          <a:p>
            <a:pPr marL="542543" lvl="0" indent="-542543" algn="l" defTabSz="280415">
              <a:spcBef>
                <a:spcPts val="500"/>
              </a:spcBef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2880" u="sng">
                <a:solidFill>
                  <a:srgbClr val="FFFFFF"/>
                </a:solidFill>
                <a:hlinkClick r:id="rId2" action="ppaction://hlinksldjump"/>
              </a:rPr>
              <a:t>Introduction</a:t>
            </a:r>
            <a:r>
              <a:rPr sz="2880">
                <a:solidFill>
                  <a:srgbClr val="FFFFFF"/>
                </a:solidFill>
              </a:rPr>
              <a:t> </a:t>
            </a:r>
          </a:p>
          <a:p>
            <a:pPr marL="542543" lvl="0" indent="-542543" algn="l" defTabSz="280415">
              <a:spcBef>
                <a:spcPts val="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880" u="sng">
                <a:solidFill>
                  <a:srgbClr val="FFFFFF"/>
                </a:solidFill>
                <a:hlinkClick r:id="rId3" action="ppaction://hlinksldjump"/>
              </a:rPr>
              <a:t>Wireless Device Clusters</a:t>
            </a:r>
            <a:endParaRPr sz="2880">
              <a:solidFill>
                <a:srgbClr val="FFFFFF"/>
              </a:solidFill>
            </a:endParaRPr>
          </a:p>
          <a:p>
            <a:pPr marL="542543" lvl="0" indent="-542543" algn="l" defTabSz="280415">
              <a:spcBef>
                <a:spcPts val="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880" u="sng">
                <a:solidFill>
                  <a:srgbClr val="FFFFFF"/>
                </a:solidFill>
                <a:hlinkClick r:id="rId4" action="ppaction://hlinksldjump"/>
              </a:rPr>
              <a:t>Overview of RDMA and RoCE</a:t>
            </a:r>
            <a:endParaRPr sz="2880">
              <a:solidFill>
                <a:srgbClr val="FFFFFF"/>
              </a:solidFill>
            </a:endParaRPr>
          </a:p>
          <a:p>
            <a:pPr marL="542543" lvl="0" indent="-542543" algn="l" defTabSz="280415">
              <a:spcBef>
                <a:spcPts val="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880" u="sng">
                <a:solidFill>
                  <a:srgbClr val="FFFFFF"/>
                </a:solidFill>
                <a:hlinkClick r:id="rId5" action="ppaction://hlinksldjump"/>
              </a:rPr>
              <a:t>The RDMA model mapped over Wireless</a:t>
            </a:r>
            <a:endParaRPr sz="2880">
              <a:solidFill>
                <a:srgbClr val="FFFFFF"/>
              </a:solidFill>
            </a:endParaRPr>
          </a:p>
          <a:p>
            <a:pPr marL="542543" lvl="0" indent="-542543" algn="l" defTabSz="280415">
              <a:spcBef>
                <a:spcPts val="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880" u="sng">
                <a:solidFill>
                  <a:srgbClr val="FFFFFF"/>
                </a:solidFill>
                <a:hlinkClick r:id="rId6" action="ppaction://hlinksldjump"/>
              </a:rPr>
              <a:t>InfiniBand</a:t>
            </a:r>
            <a:endParaRPr sz="2880">
              <a:solidFill>
                <a:srgbClr val="FFFFFF"/>
              </a:solidFill>
            </a:endParaRPr>
          </a:p>
          <a:p>
            <a:pPr marL="542543" lvl="0" indent="-542543" algn="l" defTabSz="280415">
              <a:spcBef>
                <a:spcPts val="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880" u="sng">
                <a:solidFill>
                  <a:srgbClr val="FFFFFF"/>
                </a:solidFill>
                <a:hlinkClick r:id="rId7" action="ppaction://hlinksldjump"/>
              </a:rPr>
              <a:t>RoCE</a:t>
            </a:r>
            <a:r>
              <a:rPr sz="2880">
                <a:solidFill>
                  <a:srgbClr val="FFFFFF"/>
                </a:solidFill>
              </a:rPr>
              <a:t>, </a:t>
            </a:r>
            <a:r>
              <a:rPr sz="2880" u="sng">
                <a:solidFill>
                  <a:srgbClr val="FFFFFF"/>
                </a:solidFill>
                <a:hlinkClick r:id="rId8" action="ppaction://hlinksldjump"/>
              </a:rPr>
              <a:t>Soft-RoCE</a:t>
            </a:r>
            <a:endParaRPr sz="2880">
              <a:solidFill>
                <a:srgbClr val="FFFFFF"/>
              </a:solidFill>
            </a:endParaRPr>
          </a:p>
          <a:p>
            <a:pPr marL="542543" lvl="0" indent="-542543" algn="l" defTabSz="280415">
              <a:spcBef>
                <a:spcPts val="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880" u="sng">
                <a:solidFill>
                  <a:srgbClr val="FFFFFF"/>
                </a:solidFill>
                <a:hlinkClick r:id="rId9" action="ppaction://hlinksldjump"/>
              </a:rPr>
              <a:t>iWARP</a:t>
            </a:r>
            <a:r>
              <a:rPr sz="2880">
                <a:solidFill>
                  <a:srgbClr val="FFFFFF"/>
                </a:solidFill>
              </a:rPr>
              <a:t>, </a:t>
            </a:r>
            <a:r>
              <a:rPr sz="2880" u="sng">
                <a:solidFill>
                  <a:srgbClr val="FFFFFF"/>
                </a:solidFill>
                <a:hlinkClick r:id="rId10" action="ppaction://hlinksldjump"/>
              </a:rPr>
              <a:t>Soft-iWARP</a:t>
            </a:r>
            <a:endParaRPr sz="2880">
              <a:solidFill>
                <a:srgbClr val="FFFFFF"/>
              </a:solidFill>
            </a:endParaRPr>
          </a:p>
          <a:p>
            <a:pPr marL="542543" lvl="0" indent="-542543" algn="l" defTabSz="280415">
              <a:spcBef>
                <a:spcPts val="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880" u="sng">
                <a:solidFill>
                  <a:srgbClr val="FFFFFF"/>
                </a:solidFill>
                <a:hlinkClick r:id="rId11" action="ppaction://hlinksldjump"/>
              </a:rPr>
              <a:t>OFED</a:t>
            </a:r>
            <a:r>
              <a:rPr sz="2880">
                <a:solidFill>
                  <a:srgbClr val="FFFFFF"/>
                </a:solidFill>
              </a:rPr>
              <a:t>, </a:t>
            </a:r>
            <a:r>
              <a:rPr sz="2880" u="sng">
                <a:solidFill>
                  <a:srgbClr val="FFFFFF"/>
                </a:solidFill>
                <a:hlinkClick r:id="rId12" action="ppaction://hlinksldjump"/>
              </a:rPr>
              <a:t>ULPs - Upper Layer Protocols</a:t>
            </a:r>
            <a:endParaRPr sz="2880">
              <a:solidFill>
                <a:srgbClr val="FFFFFF"/>
              </a:solidFill>
            </a:endParaRPr>
          </a:p>
          <a:p>
            <a:pPr marL="542543" lvl="0" indent="-542543" algn="l" defTabSz="280415">
              <a:spcBef>
                <a:spcPts val="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880" u="sng">
                <a:solidFill>
                  <a:srgbClr val="FFFFFF"/>
                </a:solidFill>
                <a:hlinkClick r:id="rId13" action="ppaction://hlinksldjump"/>
              </a:rPr>
              <a:t>Programmability with verbs</a:t>
            </a:r>
            <a:endParaRPr sz="2880">
              <a:solidFill>
                <a:srgbClr val="FFFFFF"/>
              </a:solidFill>
            </a:endParaRPr>
          </a:p>
          <a:p>
            <a:pPr marL="542543" lvl="0" indent="-542543" algn="l" defTabSz="280415">
              <a:spcBef>
                <a:spcPts val="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880" u="sng">
                <a:solidFill>
                  <a:srgbClr val="FFFFFF"/>
                </a:solidFill>
                <a:hlinkClick r:id="rId14" action="ppaction://hlinksldjump"/>
              </a:rPr>
              <a:t>Freedom from Protocols</a:t>
            </a:r>
            <a:endParaRPr sz="2880">
              <a:solidFill>
                <a:srgbClr val="FFFFFF"/>
              </a:solidFill>
            </a:endParaRPr>
          </a:p>
          <a:p>
            <a:pPr marL="542543" lvl="0" indent="-542543" algn="l" defTabSz="280415">
              <a:spcBef>
                <a:spcPts val="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880" u="sng">
                <a:solidFill>
                  <a:srgbClr val="FFFFFF"/>
                </a:solidFill>
                <a:hlinkClick r:id="rId15" action="ppaction://hlinksldjump"/>
              </a:rPr>
              <a:t>Upcomming RDMA Technologies</a:t>
            </a:r>
            <a:endParaRPr sz="2880">
              <a:solidFill>
                <a:srgbClr val="FFFFFF"/>
              </a:solidFill>
            </a:endParaRPr>
          </a:p>
          <a:p>
            <a:pPr marL="542543" lvl="0" indent="-542543" algn="l" defTabSz="280415">
              <a:spcBef>
                <a:spcPts val="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880" u="sng">
                <a:solidFill>
                  <a:srgbClr val="FFFFFF"/>
                </a:solidFill>
                <a:hlinkClick r:id="rId16" action="ppaction://hlinksldjump"/>
              </a:rPr>
              <a:t>Use Cases</a:t>
            </a:r>
            <a:endParaRPr sz="2880">
              <a:solidFill>
                <a:srgbClr val="FFFFFF"/>
              </a:solidFill>
            </a:endParaRPr>
          </a:p>
          <a:p>
            <a:pPr marL="542543" lvl="0" indent="-542543" algn="l" defTabSz="280415">
              <a:spcBef>
                <a:spcPts val="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880" u="sng">
                <a:solidFill>
                  <a:srgbClr val="FFFFFF"/>
                </a:solidFill>
                <a:hlinkClick r:id="rId17" action="ppaction://hlinksldjump"/>
              </a:rPr>
              <a:t>Implementation and Challenges</a:t>
            </a:r>
            <a:endParaRPr sz="2880">
              <a:solidFill>
                <a:srgbClr val="FFFFFF"/>
              </a:solidFill>
            </a:endParaRPr>
          </a:p>
          <a:p>
            <a:pPr marL="542543" lvl="0" indent="-542543" algn="l" defTabSz="280415">
              <a:spcBef>
                <a:spcPts val="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880" u="sng">
                <a:solidFill>
                  <a:srgbClr val="FFFFFF"/>
                </a:solidFill>
                <a:hlinkClick r:id="rId18" action="ppaction://hlinksldjump"/>
              </a:rPr>
              <a:t>Resources</a:t>
            </a:r>
          </a:p>
        </p:txBody>
      </p:sp>
      <p:sp>
        <p:nvSpPr>
          <p:cNvPr id="59" name="Shape 59"/>
          <p:cNvSpPr/>
          <p:nvPr/>
        </p:nvSpPr>
        <p:spPr>
          <a:xfrm>
            <a:off x="3231134" y="139700"/>
            <a:ext cx="418033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Contents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Kernel Bypass</a:t>
            </a:r>
          </a:p>
        </p:txBody>
      </p:sp>
      <p:pic>
        <p:nvPicPr>
          <p:cNvPr id="18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391" y="3083677"/>
            <a:ext cx="12365967" cy="6344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307" y="478318"/>
            <a:ext cx="9431314" cy="913558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10564240" y="75059"/>
            <a:ext cx="231571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RDMA</a:t>
            </a:r>
          </a:p>
        </p:txBody>
      </p:sp>
      <p:sp>
        <p:nvSpPr>
          <p:cNvPr id="191" name="Shape 191"/>
          <p:cNvSpPr/>
          <p:nvPr/>
        </p:nvSpPr>
        <p:spPr>
          <a:xfrm>
            <a:off x="10497456" y="1244600"/>
            <a:ext cx="275408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800"/>
              </a:spcBef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User Space programmable</a:t>
            </a:r>
          </a:p>
        </p:txBody>
      </p:sp>
      <p:sp>
        <p:nvSpPr>
          <p:cNvPr id="192" name="Shape 192"/>
          <p:cNvSpPr/>
          <p:nvPr/>
        </p:nvSpPr>
        <p:spPr>
          <a:xfrm>
            <a:off x="5537200" y="25400"/>
            <a:ext cx="4323954" cy="2239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75DB3C">
                <a:alpha val="52709"/>
              </a:srgbClr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307" y="478318"/>
            <a:ext cx="9431314" cy="9135582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6688032" y="2164258"/>
            <a:ext cx="4829721" cy="2540001"/>
          </a:xfrm>
          <a:prstGeom prst="rect">
            <a:avLst/>
          </a:prstGeom>
          <a:solidFill>
            <a:srgbClr val="11DAE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spcBef>
                <a:spcPts val="4200"/>
              </a:spcBef>
              <a:defRPr sz="5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5300"/>
              <a:t>If only we had an InfiniBand wireless chip…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9907" y="389418"/>
            <a:ext cx="9431314" cy="9135582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5963792" y="1821482"/>
            <a:ext cx="6386962" cy="3759201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RDMA Mapped Over Wireless</a:t>
            </a:r>
          </a:p>
        </p:txBody>
      </p:sp>
      <p:sp>
        <p:nvSpPr>
          <p:cNvPr id="199" name="Shape 199"/>
          <p:cNvSpPr/>
          <p:nvPr/>
        </p:nvSpPr>
        <p:spPr>
          <a:xfrm rot="1679182">
            <a:off x="5098453" y="5793099"/>
            <a:ext cx="1283938" cy="7201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6462036" y="6095999"/>
            <a:ext cx="3403613" cy="431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200"/>
              <a:t>Wireless Channel Adapter</a:t>
            </a:r>
          </a:p>
        </p:txBody>
      </p:sp>
      <p:sp>
        <p:nvSpPr>
          <p:cNvPr id="201" name="Shape 201"/>
          <p:cNvSpPr/>
          <p:nvPr/>
        </p:nvSpPr>
        <p:spPr>
          <a:xfrm>
            <a:off x="1043225" y="7010400"/>
            <a:ext cx="9084678" cy="25186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02" name="cluster tre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4462" y="5645150"/>
            <a:ext cx="2754088" cy="2397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mesh.png"/>
          <p:cNvPicPr/>
          <p:nvPr/>
        </p:nvPicPr>
        <p:blipFill>
          <a:blip r:embed="rId4">
            <a:extLst/>
          </a:blip>
          <a:srcRect l="7553" t="8457" r="2559" b="1655"/>
          <a:stretch>
            <a:fillRect/>
          </a:stretch>
        </p:blipFill>
        <p:spPr>
          <a:xfrm>
            <a:off x="4826000" y="6998047"/>
            <a:ext cx="2753982" cy="2021773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873335" y="8216899"/>
            <a:ext cx="536533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6000"/>
              <a:t>Mobile Clusters</a:t>
            </a:r>
          </a:p>
        </p:txBody>
      </p:sp>
      <p:pic>
        <p:nvPicPr>
          <p:cNvPr id="205" name="Wireless adapter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20150" y="5067441"/>
            <a:ext cx="1631426" cy="1714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star.png"/>
          <p:cNvPicPr/>
          <p:nvPr/>
        </p:nvPicPr>
        <p:blipFill>
          <a:blip r:embed="rId6">
            <a:extLst/>
          </a:blip>
          <a:srcRect l="2031" t="2031" r="2031" b="2031"/>
          <a:stretch>
            <a:fillRect/>
          </a:stretch>
        </p:blipFill>
        <p:spPr>
          <a:xfrm>
            <a:off x="7137400" y="6314784"/>
            <a:ext cx="2756142" cy="2397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207" y="262418"/>
            <a:ext cx="5689601" cy="5511196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 rot="2297783">
            <a:off x="5907430" y="3340100"/>
            <a:ext cx="1433170" cy="588616"/>
          </a:xfrm>
          <a:prstGeom prst="rightArrow">
            <a:avLst>
              <a:gd name="adj1" fmla="val 40984"/>
              <a:gd name="adj2" fmla="val 96578"/>
            </a:avLst>
          </a:prstGeom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1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8513" y="4151224"/>
            <a:ext cx="5687006" cy="548172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6096000" y="127000"/>
            <a:ext cx="6912868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RDMA</a:t>
            </a:r>
          </a:p>
          <a:p>
            <a:pPr lvl="0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Mapped Over Wireless Cluster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>
            <a:off x="477568" y="101600"/>
            <a:ext cx="1204966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Becomes Wireless HPC </a:t>
            </a:r>
          </a:p>
        </p:txBody>
      </p:sp>
      <p:grpSp>
        <p:nvGrpSpPr>
          <p:cNvPr id="228" name="Group 228"/>
          <p:cNvGrpSpPr/>
          <p:nvPr/>
        </p:nvGrpSpPr>
        <p:grpSpPr>
          <a:xfrm>
            <a:off x="595695" y="1531339"/>
            <a:ext cx="11813410" cy="8146061"/>
            <a:chOff x="0" y="0"/>
            <a:chExt cx="11813409" cy="8146060"/>
          </a:xfrm>
        </p:grpSpPr>
        <p:grpSp>
          <p:nvGrpSpPr>
            <p:cNvPr id="226" name="Group 226"/>
            <p:cNvGrpSpPr/>
            <p:nvPr/>
          </p:nvGrpSpPr>
          <p:grpSpPr>
            <a:xfrm>
              <a:off x="0" y="0"/>
              <a:ext cx="11813410" cy="8146061"/>
              <a:chOff x="0" y="0"/>
              <a:chExt cx="11813409" cy="8146060"/>
            </a:xfrm>
          </p:grpSpPr>
          <p:grpSp>
            <p:nvGrpSpPr>
              <p:cNvPr id="224" name="Group 224"/>
              <p:cNvGrpSpPr/>
              <p:nvPr/>
            </p:nvGrpSpPr>
            <p:grpSpPr>
              <a:xfrm>
                <a:off x="0" y="0"/>
                <a:ext cx="11813410" cy="8146061"/>
                <a:chOff x="0" y="0"/>
                <a:chExt cx="11813409" cy="8146060"/>
              </a:xfrm>
            </p:grpSpPr>
            <p:grpSp>
              <p:nvGrpSpPr>
                <p:cNvPr id="222" name="Group 222"/>
                <p:cNvGrpSpPr/>
                <p:nvPr/>
              </p:nvGrpSpPr>
              <p:grpSpPr>
                <a:xfrm>
                  <a:off x="0" y="0"/>
                  <a:ext cx="11813410" cy="8146061"/>
                  <a:chOff x="0" y="0"/>
                  <a:chExt cx="11813409" cy="8146060"/>
                </a:xfrm>
              </p:grpSpPr>
              <p:grpSp>
                <p:nvGrpSpPr>
                  <p:cNvPr id="220" name="Group 220"/>
                  <p:cNvGrpSpPr/>
                  <p:nvPr/>
                </p:nvGrpSpPr>
                <p:grpSpPr>
                  <a:xfrm>
                    <a:off x="0" y="0"/>
                    <a:ext cx="11813410" cy="8146061"/>
                    <a:chOff x="0" y="0"/>
                    <a:chExt cx="11813409" cy="8146060"/>
                  </a:xfrm>
                </p:grpSpPr>
                <p:grpSp>
                  <p:nvGrpSpPr>
                    <p:cNvPr id="218" name="Group 218"/>
                    <p:cNvGrpSpPr/>
                    <p:nvPr/>
                  </p:nvGrpSpPr>
                  <p:grpSpPr>
                    <a:xfrm>
                      <a:off x="0" y="0"/>
                      <a:ext cx="11813410" cy="8146061"/>
                      <a:chOff x="0" y="0"/>
                      <a:chExt cx="11813409" cy="8146060"/>
                    </a:xfrm>
                  </p:grpSpPr>
                  <p:sp>
                    <p:nvSpPr>
                      <p:cNvPr id="214" name="Shape 214"/>
                      <p:cNvSpPr/>
                      <p:nvPr/>
                    </p:nvSpPr>
                    <p:spPr>
                      <a:xfrm>
                        <a:off x="4277011" y="3045137"/>
                        <a:ext cx="2629443" cy="127599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0" tIns="0" rIns="0" bIns="0" numCol="1" anchor="ctr">
                        <a:noAutofit/>
                      </a:bodyPr>
                      <a:lstStyle/>
                      <a:p>
                        <a:pPr lvl="0">
                          <a:defRPr sz="2400">
                            <a:effectLst>
                              <a:outerShdw blurRad="25400" dist="23998" dir="2700000" rotWithShape="0">
                                <a:srgbClr val="000000">
                                  <a:alpha val="31034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grpSp>
                    <p:nvGrpSpPr>
                      <p:cNvPr id="217" name="Group 217"/>
                      <p:cNvGrpSpPr/>
                      <p:nvPr/>
                    </p:nvGrpSpPr>
                    <p:grpSpPr>
                      <a:xfrm>
                        <a:off x="0" y="0"/>
                        <a:ext cx="11813410" cy="8146061"/>
                        <a:chOff x="0" y="0"/>
                        <a:chExt cx="11813409" cy="8146060"/>
                      </a:xfrm>
                    </p:grpSpPr>
                    <p:pic>
                      <p:nvPicPr>
                        <p:cNvPr id="215" name="HPCluster.png"/>
                        <p:cNvPicPr/>
                        <p:nvPr/>
                      </p:nvPicPr>
                      <p:blipFill>
                        <a:blip r:embed="rId2">
                          <a:extLst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0" y="0"/>
                          <a:ext cx="11813410" cy="8146061"/>
                        </a:xfrm>
                        <a:prstGeom prst="rect">
                          <a:avLst/>
                        </a:prstGeom>
                        <a:ln w="12700" cap="flat">
                          <a:noFill/>
                          <a:miter lim="400000"/>
                        </a:ln>
                        <a:effectLst/>
                      </p:spPr>
                    </p:pic>
                    <p:sp>
                      <p:nvSpPr>
                        <p:cNvPr id="216" name="Shape 216"/>
                        <p:cNvSpPr/>
                        <p:nvPr/>
                      </p:nvSpPr>
                      <p:spPr>
                        <a:xfrm>
                          <a:off x="4999312" y="4232132"/>
                          <a:ext cx="1079617" cy="622974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lvl="0">
                            <a:defRPr sz="2400">
                              <a:effectLst>
                                <a:outerShdw blurRad="25400" dist="23998" dir="2700000" rotWithShape="0">
                                  <a:srgbClr val="000000">
                                    <a:alpha val="31034"/>
                                  </a:srgbClr>
                                </a:outerShdw>
                              </a:effectLst>
                            </a:defRPr>
                          </a:pPr>
                          <a:endParaRPr/>
                        </a:p>
                      </p:txBody>
                    </p:sp>
                  </p:grpSp>
                </p:grpSp>
                <p:pic>
                  <p:nvPicPr>
                    <p:cNvPr id="219" name="WirelessCloud.png"/>
                    <p:cNvPicPr/>
                    <p:nvPr/>
                  </p:nvPicPr>
                  <p:blipFill>
                    <a:blip r:embed="rId3">
                      <a:extLst/>
                    </a:blip>
                    <a:srcRect l="6121" t="6121" r="6121" b="6121"/>
                    <a:stretch>
                      <a:fillRect/>
                    </a:stretch>
                  </p:blipFill>
                  <p:spPr>
                    <a:xfrm>
                      <a:off x="4365246" y="2603873"/>
                      <a:ext cx="2439502" cy="2459018"/>
                    </a:xfrm>
                    <a:prstGeom prst="rect">
                      <a:avLst/>
                    </a:prstGeom>
                    <a:ln w="254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221" name="Shape 221"/>
                  <p:cNvSpPr/>
                  <p:nvPr/>
                </p:nvSpPr>
                <p:spPr>
                  <a:xfrm>
                    <a:off x="214066" y="2855989"/>
                    <a:ext cx="3910505" cy="167343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400">
                        <a:effectLst>
                          <a:outerShdw blurRad="25400" dist="23998" dir="2700000" rotWithShape="0">
                            <a:srgbClr val="000000">
                              <a:alpha val="31034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sp>
              <p:nvSpPr>
                <p:cNvPr id="223" name="Shape 223"/>
                <p:cNvSpPr/>
                <p:nvPr/>
              </p:nvSpPr>
              <p:spPr>
                <a:xfrm>
                  <a:off x="342109" y="4397574"/>
                  <a:ext cx="2685541" cy="598633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2400"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</p:grpSp>
          <p:sp>
            <p:nvSpPr>
              <p:cNvPr id="225" name="Shape 225"/>
              <p:cNvSpPr/>
              <p:nvPr/>
            </p:nvSpPr>
            <p:spPr>
              <a:xfrm>
                <a:off x="226933" y="5322525"/>
                <a:ext cx="4488854" cy="24963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pic>
          <p:nvPicPr>
            <p:cNvPr id="227" name="Screen Shot 2015-09-11 at 01.56.27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1429" y="5298184"/>
              <a:ext cx="4251530" cy="2125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1" name="Group 231"/>
          <p:cNvGrpSpPr/>
          <p:nvPr/>
        </p:nvGrpSpPr>
        <p:grpSpPr>
          <a:xfrm>
            <a:off x="4861817" y="1600200"/>
            <a:ext cx="5413614" cy="2704826"/>
            <a:chOff x="0" y="0"/>
            <a:chExt cx="5413612" cy="2704825"/>
          </a:xfrm>
        </p:grpSpPr>
        <p:sp>
          <p:nvSpPr>
            <p:cNvPr id="229" name="Shape 229"/>
            <p:cNvSpPr/>
            <p:nvPr/>
          </p:nvSpPr>
          <p:spPr>
            <a:xfrm>
              <a:off x="0" y="0"/>
              <a:ext cx="2670672" cy="1320800"/>
            </a:xfrm>
            <a:prstGeom prst="roundRect">
              <a:avLst>
                <a:gd name="adj" fmla="val 21228"/>
              </a:avLst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6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rPr>
                <a:t>where these are mobile devices</a:t>
              </a:r>
            </a:p>
          </p:txBody>
        </p:sp>
        <p:sp>
          <p:nvSpPr>
            <p:cNvPr id="230" name="Shape 230"/>
            <p:cNvSpPr/>
            <p:nvPr/>
          </p:nvSpPr>
          <p:spPr>
            <a:xfrm rot="1414459">
              <a:off x="2409505" y="1591919"/>
              <a:ext cx="3024269" cy="530275"/>
            </a:xfrm>
            <a:prstGeom prst="rightArrow">
              <a:avLst>
                <a:gd name="adj1" fmla="val 32000"/>
                <a:gd name="adj2" fmla="val 153279"/>
              </a:avLst>
            </a:prstGeom>
            <a:solidFill>
              <a:srgbClr val="971817"/>
            </a:soli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685" y="-31952"/>
            <a:ext cx="13110170" cy="928637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7978168" y="-235501"/>
            <a:ext cx="4939183" cy="14523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8000"/>
              <a:t>InfiniBand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6743" y="309009"/>
            <a:ext cx="9431314" cy="91355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" name="Group 241"/>
          <p:cNvGrpSpPr/>
          <p:nvPr/>
        </p:nvGrpSpPr>
        <p:grpSpPr>
          <a:xfrm>
            <a:off x="1841500" y="6756400"/>
            <a:ext cx="3584228" cy="2717602"/>
            <a:chOff x="0" y="0"/>
            <a:chExt cx="3584227" cy="2717601"/>
          </a:xfrm>
        </p:grpSpPr>
        <p:sp>
          <p:nvSpPr>
            <p:cNvPr id="239" name="Shape 239"/>
            <p:cNvSpPr/>
            <p:nvPr/>
          </p:nvSpPr>
          <p:spPr>
            <a:xfrm>
              <a:off x="0" y="0"/>
              <a:ext cx="3584228" cy="2717602"/>
            </a:xfrm>
            <a:prstGeom prst="rect">
              <a:avLst/>
            </a:prstGeom>
            <a:noFill/>
            <a:ln w="101600" cap="flat">
              <a:solidFill>
                <a:srgbClr val="971817"/>
              </a:solidFill>
              <a:prstDash val="solid"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0" y="0"/>
              <a:ext cx="3584228" cy="2717602"/>
            </a:xfrm>
            <a:prstGeom prst="rect">
              <a:avLst/>
            </a:prstGeom>
            <a:solidFill>
              <a:srgbClr val="11DAE3">
                <a:alpha val="19736"/>
              </a:srgbClr>
            </a:soli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244" name="Group 244"/>
          <p:cNvGrpSpPr/>
          <p:nvPr/>
        </p:nvGrpSpPr>
        <p:grpSpPr>
          <a:xfrm>
            <a:off x="1829655" y="4648199"/>
            <a:ext cx="3503490" cy="2542671"/>
            <a:chOff x="0" y="0"/>
            <a:chExt cx="3503488" cy="2542669"/>
          </a:xfrm>
        </p:grpSpPr>
        <p:sp>
          <p:nvSpPr>
            <p:cNvPr id="242" name="Shape 242"/>
            <p:cNvSpPr/>
            <p:nvPr/>
          </p:nvSpPr>
          <p:spPr>
            <a:xfrm>
              <a:off x="-1" y="-1"/>
              <a:ext cx="3503490" cy="1016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6000">
                  <a:solidFill>
                    <a:srgbClr val="97181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6000">
                  <a:solidFill>
                    <a:srgbClr val="971817"/>
                  </a:solidFill>
                </a:rPr>
                <a:t>InfiniBand</a:t>
              </a:r>
            </a:p>
          </p:txBody>
        </p:sp>
        <p:sp>
          <p:nvSpPr>
            <p:cNvPr id="243" name="Shape 243"/>
            <p:cNvSpPr/>
            <p:nvPr/>
          </p:nvSpPr>
          <p:spPr>
            <a:xfrm rot="3443529">
              <a:off x="1212741" y="1408965"/>
              <a:ext cx="1898098" cy="434400"/>
            </a:xfrm>
            <a:prstGeom prst="rightArrow">
              <a:avLst>
                <a:gd name="adj1" fmla="val 32000"/>
                <a:gd name="adj2" fmla="val 187109"/>
              </a:avLst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746" y="0"/>
            <a:ext cx="12571307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772708" y="7078878"/>
            <a:ext cx="7747053" cy="2142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spcBef>
                <a:spcPts val="3800"/>
              </a:spcBef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800"/>
              <a:t>RoCE useful in our humble opinion only in the interim. InfiniBand over wireless is the prime choice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roup 257"/>
          <p:cNvGrpSpPr/>
          <p:nvPr/>
        </p:nvGrpSpPr>
        <p:grpSpPr>
          <a:xfrm>
            <a:off x="1786743" y="309009"/>
            <a:ext cx="9431314" cy="9164993"/>
            <a:chOff x="0" y="0"/>
            <a:chExt cx="9431312" cy="9164992"/>
          </a:xfrm>
        </p:grpSpPr>
        <p:pic>
          <p:nvPicPr>
            <p:cNvPr id="251" name="pasted-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431313" cy="9135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2" name="Shape 252"/>
            <p:cNvSpPr/>
            <p:nvPr/>
          </p:nvSpPr>
          <p:spPr>
            <a:xfrm>
              <a:off x="5820556" y="6447390"/>
              <a:ext cx="3584229" cy="2717603"/>
            </a:xfrm>
            <a:prstGeom prst="rect">
              <a:avLst/>
            </a:prstGeom>
            <a:noFill/>
            <a:ln w="101600" cap="flat">
              <a:solidFill>
                <a:srgbClr val="971817"/>
              </a:solidFill>
              <a:prstDash val="solid"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5788682" y="4351890"/>
              <a:ext cx="2756149" cy="11938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7200">
                  <a:solidFill>
                    <a:srgbClr val="97181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971817"/>
                  </a:solidFill>
                </a:rPr>
                <a:t>ROCE</a:t>
              </a:r>
            </a:p>
          </p:txBody>
        </p:sp>
        <p:grpSp>
          <p:nvGrpSpPr>
            <p:cNvPr id="256" name="Group 256"/>
            <p:cNvGrpSpPr/>
            <p:nvPr/>
          </p:nvGrpSpPr>
          <p:grpSpPr>
            <a:xfrm>
              <a:off x="5820556" y="5150451"/>
              <a:ext cx="3584229" cy="4014542"/>
              <a:chOff x="0" y="0"/>
              <a:chExt cx="3584227" cy="4014540"/>
            </a:xfrm>
          </p:grpSpPr>
          <p:sp>
            <p:nvSpPr>
              <p:cNvPr id="254" name="Shape 254"/>
              <p:cNvSpPr/>
              <p:nvPr/>
            </p:nvSpPr>
            <p:spPr>
              <a:xfrm>
                <a:off x="0" y="1296938"/>
                <a:ext cx="3584228" cy="2717603"/>
              </a:xfrm>
              <a:prstGeom prst="rect">
                <a:avLst/>
              </a:prstGeom>
              <a:solidFill>
                <a:srgbClr val="11DAE3">
                  <a:alpha val="19736"/>
                </a:srgbClr>
              </a:solidFill>
              <a:ln w="12700" cap="flat">
                <a:noFill/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5" name="Shape 255"/>
              <p:cNvSpPr/>
              <p:nvPr/>
            </p:nvSpPr>
            <p:spPr>
              <a:xfrm rot="3443529">
                <a:off x="1569196" y="699304"/>
                <a:ext cx="1898098" cy="434400"/>
              </a:xfrm>
              <a:prstGeom prst="rightArrow">
                <a:avLst>
                  <a:gd name="adj1" fmla="val 32000"/>
                  <a:gd name="adj2" fmla="val 187109"/>
                </a:avLst>
              </a:prstGeom>
              <a:gradFill flip="none" rotWithShape="1">
                <a:gsLst>
                  <a:gs pos="0">
                    <a:srgbClr val="0066C1"/>
                  </a:gs>
                  <a:gs pos="100000">
                    <a:srgbClr val="094593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Up Front Notes</a:t>
            </a:r>
          </a:p>
        </p:txBody>
      </p:sp>
      <p:sp>
        <p:nvSpPr>
          <p:cNvPr id="62" name="Shape 62"/>
          <p:cNvSpPr/>
          <p:nvPr/>
        </p:nvSpPr>
        <p:spPr>
          <a:xfrm>
            <a:off x="522287" y="3092450"/>
            <a:ext cx="11960226" cy="356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spcBef>
                <a:spcPts val="43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Some basic familiarity with InfiniBand and RDMA is assumed. Tutorials on the Internet. See </a:t>
            </a:r>
            <a:r>
              <a:rPr sz="3800" u="sng">
                <a:solidFill>
                  <a:srgbClr val="FFFFFF"/>
                </a:solidFill>
                <a:hlinkClick r:id="rId2" action="ppaction://hlinksldjump"/>
              </a:rPr>
              <a:t>resources</a:t>
            </a:r>
            <a:endParaRPr sz="3800">
              <a:solidFill>
                <a:srgbClr val="FFFFFF"/>
              </a:solidFill>
            </a:endParaRPr>
          </a:p>
          <a:p>
            <a:pPr lvl="0" algn="l">
              <a:spcBef>
                <a:spcPts val="43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With a concerted effort by an academic/industrial consortium, this vision can become realized in time for 5G Cellular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roup 261"/>
          <p:cNvGrpSpPr/>
          <p:nvPr/>
        </p:nvGrpSpPr>
        <p:grpSpPr>
          <a:xfrm>
            <a:off x="551988" y="2181583"/>
            <a:ext cx="11900823" cy="6380164"/>
            <a:chOff x="0" y="0"/>
            <a:chExt cx="11900821" cy="6380162"/>
          </a:xfrm>
        </p:grpSpPr>
        <p:sp>
          <p:nvSpPr>
            <p:cNvPr id="259" name="Shape 259"/>
            <p:cNvSpPr/>
            <p:nvPr/>
          </p:nvSpPr>
          <p:spPr>
            <a:xfrm>
              <a:off x="0" y="0"/>
              <a:ext cx="11900822" cy="63801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260" name="pasted-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900822" cy="6380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2" name="Shape 262"/>
          <p:cNvSpPr/>
          <p:nvPr/>
        </p:nvSpPr>
        <p:spPr>
          <a:xfrm>
            <a:off x="5146802" y="533400"/>
            <a:ext cx="271119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RoCE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asted-image.png"/>
          <p:cNvPicPr/>
          <p:nvPr/>
        </p:nvPicPr>
        <p:blipFill>
          <a:blip>
            <a:extLst/>
          </a:blip>
          <a:stretch>
            <a:fillRect/>
          </a:stretch>
        </p:blipFill>
        <p:spPr>
          <a:xfrm>
            <a:off x="2326991" y="-526671"/>
            <a:ext cx="8255056" cy="10683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327150"/>
            <a:ext cx="12700000" cy="709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011" y="628681"/>
            <a:ext cx="13096822" cy="8496238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4102354" y="596900"/>
            <a:ext cx="480009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Soft-RoCE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6743" y="309009"/>
            <a:ext cx="9431314" cy="91355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6" name="Group 276"/>
          <p:cNvGrpSpPr/>
          <p:nvPr/>
        </p:nvGrpSpPr>
        <p:grpSpPr>
          <a:xfrm>
            <a:off x="5372100" y="4660900"/>
            <a:ext cx="5094983" cy="4003871"/>
            <a:chOff x="0" y="0"/>
            <a:chExt cx="5094982" cy="4003870"/>
          </a:xfrm>
        </p:grpSpPr>
        <p:grpSp>
          <p:nvGrpSpPr>
            <p:cNvPr id="273" name="Group 273"/>
            <p:cNvGrpSpPr/>
            <p:nvPr/>
          </p:nvGrpSpPr>
          <p:grpSpPr>
            <a:xfrm>
              <a:off x="0" y="1812531"/>
              <a:ext cx="2260600" cy="2191340"/>
              <a:chOff x="0" y="0"/>
              <a:chExt cx="2260600" cy="2191338"/>
            </a:xfrm>
          </p:grpSpPr>
          <p:sp>
            <p:nvSpPr>
              <p:cNvPr id="271" name="Shape 271"/>
              <p:cNvSpPr/>
              <p:nvPr/>
            </p:nvSpPr>
            <p:spPr>
              <a:xfrm>
                <a:off x="0" y="0"/>
                <a:ext cx="2260600" cy="2191339"/>
              </a:xfrm>
              <a:prstGeom prst="rect">
                <a:avLst/>
              </a:prstGeom>
              <a:solidFill>
                <a:srgbClr val="11DAE3">
                  <a:alpha val="19736"/>
                </a:srgbClr>
              </a:solidFill>
              <a:ln w="12700" cap="flat">
                <a:noFill/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72" name="Shape 272"/>
              <p:cNvSpPr/>
              <p:nvPr/>
            </p:nvSpPr>
            <p:spPr>
              <a:xfrm>
                <a:off x="0" y="0"/>
                <a:ext cx="2260600" cy="2191339"/>
              </a:xfrm>
              <a:prstGeom prst="rect">
                <a:avLst/>
              </a:prstGeom>
              <a:noFill/>
              <a:ln w="101600" cap="flat">
                <a:solidFill>
                  <a:srgbClr val="971817"/>
                </a:solidFill>
                <a:prstDash val="solid"/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274" name="Shape 274"/>
            <p:cNvSpPr/>
            <p:nvPr/>
          </p:nvSpPr>
          <p:spPr>
            <a:xfrm>
              <a:off x="2067817" y="0"/>
              <a:ext cx="3027166" cy="11938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7200">
                  <a:solidFill>
                    <a:srgbClr val="97181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971817"/>
                  </a:solidFill>
                </a:rPr>
                <a:t>iWARP</a:t>
              </a:r>
            </a:p>
          </p:txBody>
        </p:sp>
        <p:sp>
          <p:nvSpPr>
            <p:cNvPr id="275" name="Shape 275"/>
            <p:cNvSpPr/>
            <p:nvPr/>
          </p:nvSpPr>
          <p:spPr>
            <a:xfrm rot="7138030">
              <a:off x="1645396" y="1624865"/>
              <a:ext cx="1898098" cy="434400"/>
            </a:xfrm>
            <a:prstGeom prst="rightArrow">
              <a:avLst>
                <a:gd name="adj1" fmla="val 32000"/>
                <a:gd name="adj2" fmla="val 187109"/>
              </a:avLst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569" y="-178467"/>
            <a:ext cx="13480712" cy="10110534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>
            <a:spLocks noGrp="1"/>
          </p:cNvSpPr>
          <p:nvPr>
            <p:ph type="title"/>
          </p:nvPr>
        </p:nvSpPr>
        <p:spPr>
          <a:xfrm>
            <a:off x="-76200" y="-165100"/>
            <a:ext cx="10672223" cy="1338065"/>
          </a:xfrm>
          <a:prstGeom prst="rect">
            <a:avLst/>
          </a:prstGeom>
        </p:spPr>
        <p:txBody>
          <a:bodyPr/>
          <a:lstStyle>
            <a:lvl1pPr defTabSz="309625">
              <a:defRPr sz="424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4240"/>
              <a:t>iWARP - Internet Wide Area RDMA Protocol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FFFFFF"/>
                </a:solidFill>
              </a:rPr>
              <a:t>35</a:t>
            </a:fld>
            <a:endParaRPr sz="2400">
              <a:solidFill>
                <a:srgbClr val="FFFFFF"/>
              </a:solidFill>
            </a:endParaRPr>
          </a:p>
        </p:txBody>
      </p:sp>
      <p:sp>
        <p:nvSpPr>
          <p:cNvPr id="282" name="Shape 282"/>
          <p:cNvSpPr/>
          <p:nvPr/>
        </p:nvSpPr>
        <p:spPr>
          <a:xfrm>
            <a:off x="1022773" y="878264"/>
            <a:ext cx="11704321" cy="848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9" tIns="66559" rIns="66559" bIns="66559" anchor="ctr">
            <a:spAutoFit/>
          </a:bodyPr>
          <a:lstStyle>
            <a:lvl1pPr defTabSz="457200"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5000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000080"/>
                </a:solidFill>
              </a:rPr>
              <a:t>Software RDMA Drivers</a:t>
            </a:r>
          </a:p>
        </p:txBody>
      </p:sp>
      <p:sp>
        <p:nvSpPr>
          <p:cNvPr id="283" name="Shape 283"/>
          <p:cNvSpPr/>
          <p:nvPr/>
        </p:nvSpPr>
        <p:spPr>
          <a:xfrm>
            <a:off x="975359" y="2063608"/>
            <a:ext cx="11379201" cy="5924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9" tIns="66559" rIns="66559" bIns="66559">
            <a:spAutoFit/>
          </a:bodyPr>
          <a:lstStyle/>
          <a:p>
            <a:pPr marL="238786" lvl="0" indent="-238786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Wingdings"/>
              <a:buChar char="❖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800">
                <a:latin typeface="Arial"/>
                <a:ea typeface="Arial"/>
                <a:cs typeface="Arial"/>
                <a:sym typeface="Arial"/>
              </a:rPr>
              <a:t>Softiwarp</a:t>
            </a:r>
          </a:p>
          <a:p>
            <a:pPr marL="721121" lvl="1" indent="-263921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www.zurich.ibm.com/sys/rdma</a:t>
            </a:r>
          </a:p>
          <a:p>
            <a:pPr marL="721121" lvl="1" indent="-263921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open source kernel module that implements iWARP protocols on top of ordinary kernel TCP sockets</a:t>
            </a:r>
          </a:p>
          <a:p>
            <a:pPr marL="721121" lvl="1" indent="-263921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interoperates with hardware iWARP at other end of wire </a:t>
            </a:r>
          </a:p>
          <a:p>
            <a:pPr marL="211137" lvl="1" indent="246062" algn="l" defTabSz="457200">
              <a:spcBef>
                <a:spcPts val="700"/>
              </a:spcBef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80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38786" lvl="0" indent="-238786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Wingdings"/>
              <a:buChar char="❖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800">
                <a:latin typeface="Arial"/>
                <a:ea typeface="Arial"/>
                <a:cs typeface="Arial"/>
                <a:sym typeface="Arial"/>
              </a:rPr>
              <a:t>Soft RoCE</a:t>
            </a:r>
          </a:p>
          <a:p>
            <a:pPr marL="721121" lvl="1" indent="-263921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www.systemfabricworks.com/downloads/roce</a:t>
            </a:r>
          </a:p>
          <a:p>
            <a:pPr marL="721121" lvl="1" indent="-263921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open source IB transport and network layers in software over ordinary Ethernet</a:t>
            </a:r>
          </a:p>
          <a:p>
            <a:pPr marL="721121" lvl="1" indent="-263921" algn="l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tabLst>
                <a:tab pos="190500" algn="l"/>
                <a:tab pos="838200" algn="l"/>
                <a:tab pos="1498600" algn="l"/>
                <a:tab pos="2146300" algn="l"/>
                <a:tab pos="2794000" algn="l"/>
                <a:tab pos="3441700" algn="l"/>
                <a:tab pos="4089400" algn="l"/>
                <a:tab pos="4749800" algn="l"/>
                <a:tab pos="5397500" algn="l"/>
                <a:tab pos="6045200" algn="l"/>
                <a:tab pos="6692900" algn="l"/>
                <a:tab pos="7340600" algn="l"/>
                <a:tab pos="8001000" algn="l"/>
                <a:tab pos="8648700" algn="l"/>
                <a:tab pos="9296400" algn="l"/>
                <a:tab pos="9944100" algn="l"/>
                <a:tab pos="10591800" algn="l"/>
                <a:tab pos="11252200" algn="l"/>
                <a:tab pos="11899900" algn="l"/>
                <a:tab pos="12547600" algn="l"/>
                <a:tab pos="13195300" algn="l"/>
              </a:tabLst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interoperates with hardware RoCE at other end of wire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Means that…</a:t>
            </a:r>
          </a:p>
        </p:txBody>
      </p:sp>
      <p:sp>
        <p:nvSpPr>
          <p:cNvPr id="286" name="Shape 286"/>
          <p:cNvSpPr/>
          <p:nvPr/>
        </p:nvSpPr>
        <p:spPr>
          <a:xfrm>
            <a:off x="152400" y="1981200"/>
            <a:ext cx="11637341" cy="579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Clusters can be made from geographically disparate nodes</a:t>
            </a:r>
          </a:p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Run smoothly over the Internet (TCP/IP)</a:t>
            </a:r>
          </a:p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Mobile/Wireless clusters can cluster-up together with enormously powerful HPC clusters</a:t>
            </a:r>
          </a:p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World wide multi-million node clusters, each its own Internet or cloud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9054933" y="897699"/>
            <a:ext cx="3941403" cy="7958202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spcBef>
                <a:spcPts val="3800"/>
              </a:spcBef>
              <a:defRPr sz="2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Available for Linux and Windows. Includes kernel-level drivers, channel-oriented RDMA and send/receive ops, kernel bypass, kernel and user-level API, MPI, sockets data exchange(RDS, SDP), NAS and SAN storage (iSER, NFS-RDMA, SRP) and File Systems/DB systems. RDMA network and fabric technologies for: legacy 10 GB Ethernet, iWARP for Ethernet, RoCE, and 10/20/40 Gigabit InfiniBand.</a:t>
            </a:r>
          </a:p>
        </p:txBody>
      </p:sp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1016000" y="9561"/>
            <a:ext cx="11063829" cy="80722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defTabSz="268731">
              <a:defRPr sz="4094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4094" b="1"/>
              <a:t>OFED - OpenFabrics Enterprise Distribution</a:t>
            </a:r>
          </a:p>
        </p:txBody>
      </p:sp>
      <p:pic>
        <p:nvPicPr>
          <p:cNvPr id="29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2364" y="769672"/>
            <a:ext cx="9382147" cy="6749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84" y="7322696"/>
            <a:ext cx="3335649" cy="1605616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3773" y="3300777"/>
            <a:ext cx="9029873" cy="937477"/>
          </a:xfrm>
          <a:prstGeom prst="rect">
            <a:avLst/>
          </a:prstGeom>
          <a:solidFill>
            <a:srgbClr val="FFFB00">
              <a:alpha val="31613"/>
            </a:srgbClr>
          </a:solidFill>
          <a:ln w="50800">
            <a:solidFill>
              <a:srgbClr val="971817">
                <a:alpha val="31613"/>
              </a:srgbClr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068" y="0"/>
            <a:ext cx="11834664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5307" y="478318"/>
            <a:ext cx="9431314" cy="9135582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/>
          <p:nvPr/>
        </p:nvSpPr>
        <p:spPr>
          <a:xfrm>
            <a:off x="7398656" y="2641599"/>
            <a:ext cx="2754089" cy="1879601"/>
          </a:xfrm>
          <a:prstGeom prst="rect">
            <a:avLst/>
          </a:prstGeom>
          <a:ln w="50800">
            <a:solidFill>
              <a:srgbClr val="971817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spcBef>
                <a:spcPts val="3800"/>
              </a:spcBef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800"/>
              <a:t>Legacy services through Upper Level Protocol kernel modules.</a:t>
            </a:r>
          </a:p>
        </p:txBody>
      </p:sp>
      <p:sp>
        <p:nvSpPr>
          <p:cNvPr id="300" name="Shape 300"/>
          <p:cNvSpPr/>
          <p:nvPr/>
        </p:nvSpPr>
        <p:spPr>
          <a:xfrm>
            <a:off x="2260600" y="469900"/>
            <a:ext cx="2950617" cy="4971852"/>
          </a:xfrm>
          <a:prstGeom prst="roundRect">
            <a:avLst>
              <a:gd name="adj" fmla="val 15398"/>
            </a:avLst>
          </a:prstGeom>
          <a:ln w="76200">
            <a:solidFill>
              <a:srgbClr val="971817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2317750" y="489396"/>
            <a:ext cx="2836317" cy="4907460"/>
          </a:xfrm>
          <a:prstGeom prst="roundRect">
            <a:avLst>
              <a:gd name="adj" fmla="val 16019"/>
            </a:avLst>
          </a:prstGeom>
          <a:solidFill>
            <a:srgbClr val="75DB3C">
              <a:alpha val="21058"/>
            </a:srgbClr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2" name="Shape 302"/>
          <p:cNvSpPr/>
          <p:nvPr/>
        </p:nvSpPr>
        <p:spPr>
          <a:xfrm rot="17612424">
            <a:off x="310999" y="6049884"/>
            <a:ext cx="3076142" cy="1934069"/>
          </a:xfrm>
          <a:prstGeom prst="rightArrow">
            <a:avLst>
              <a:gd name="adj1" fmla="val 32000"/>
              <a:gd name="adj2" fmla="val 42025"/>
            </a:avLst>
          </a:prstGeom>
          <a:solidFill>
            <a:srgbClr val="971817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Not Programmable</a:t>
            </a:r>
          </a:p>
        </p:txBody>
      </p:sp>
      <p:sp>
        <p:nvSpPr>
          <p:cNvPr id="303" name="Shape 303"/>
          <p:cNvSpPr/>
          <p:nvPr/>
        </p:nvSpPr>
        <p:spPr>
          <a:xfrm flipH="1">
            <a:off x="5217116" y="3772231"/>
            <a:ext cx="2199966" cy="626966"/>
          </a:xfrm>
          <a:prstGeom prst="rightArrow">
            <a:avLst>
              <a:gd name="adj1" fmla="val 32000"/>
              <a:gd name="adj2" fmla="val 129641"/>
            </a:avLst>
          </a:prstGeom>
          <a:solidFill>
            <a:srgbClr val="971817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xfrm>
            <a:off x="1655340" y="114300"/>
            <a:ext cx="9694119" cy="139734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Introduction</a:t>
            </a:r>
          </a:p>
        </p:txBody>
      </p:sp>
      <p:sp>
        <p:nvSpPr>
          <p:cNvPr id="65" name="Shape 65"/>
          <p:cNvSpPr/>
          <p:nvPr/>
        </p:nvSpPr>
        <p:spPr>
          <a:xfrm>
            <a:off x="720534" y="1816099"/>
            <a:ext cx="11818518" cy="924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D2D in 5G cellular can turn mobile/wireless device clusters into the next generation application platform.</a:t>
            </a:r>
          </a:p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Development of distributed apps over on-the-fly clusters is rapidly gaining popularity, but today’s networking strata is sorely lacking for the job.</a:t>
            </a:r>
          </a:p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The widely used RDMA clustering model with verbs programming has been a standard in HPC data centers for decades. RDMA on mobile clusters is ideal for writing distributed applications with their own custom protocol-free networking schemes.</a:t>
            </a:r>
          </a:p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40">
                <a:solidFill>
                  <a:srgbClr val="FFFFFF"/>
                </a:solidFill>
              </a:rPr>
              <a:t>Programmability with RDMA verbs (or newer PSM)</a:t>
            </a:r>
          </a:p>
        </p:txBody>
      </p:sp>
      <p:sp>
        <p:nvSpPr>
          <p:cNvPr id="308" name="Shape 308"/>
          <p:cNvSpPr/>
          <p:nvPr/>
        </p:nvSpPr>
        <p:spPr>
          <a:xfrm>
            <a:off x="279400" y="3556000"/>
            <a:ext cx="12172485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We’ll see how any agreed upon networking code loaded on all the nodes becomes a so-called, </a:t>
            </a:r>
            <a:r>
              <a:rPr sz="3800" i="1">
                <a:solidFill>
                  <a:srgbClr val="FFFFFF"/>
                </a:solidFill>
              </a:rPr>
              <a:t>protocol</a:t>
            </a:r>
            <a:r>
              <a:rPr sz="3800">
                <a:solidFill>
                  <a:srgbClr val="FFFFFF"/>
                </a:solidFill>
              </a:rPr>
              <a:t>.</a:t>
            </a:r>
          </a:p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Here we program RDMA verbs.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307" y="478318"/>
            <a:ext cx="9431314" cy="91355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3" name="Group 313"/>
          <p:cNvGrpSpPr/>
          <p:nvPr/>
        </p:nvGrpSpPr>
        <p:grpSpPr>
          <a:xfrm>
            <a:off x="6121400" y="406400"/>
            <a:ext cx="2950617" cy="4971852"/>
            <a:chOff x="0" y="0"/>
            <a:chExt cx="2950616" cy="4971851"/>
          </a:xfrm>
        </p:grpSpPr>
        <p:sp>
          <p:nvSpPr>
            <p:cNvPr id="311" name="Shape 311"/>
            <p:cNvSpPr/>
            <p:nvPr/>
          </p:nvSpPr>
          <p:spPr>
            <a:xfrm>
              <a:off x="57150" y="19496"/>
              <a:ext cx="2836317" cy="4907460"/>
            </a:xfrm>
            <a:prstGeom prst="roundRect">
              <a:avLst>
                <a:gd name="adj" fmla="val 16019"/>
              </a:avLst>
            </a:prstGeom>
            <a:solidFill>
              <a:srgbClr val="75DB3C">
                <a:alpha val="21058"/>
              </a:srgbClr>
            </a:soli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0" y="0"/>
              <a:ext cx="2950617" cy="4971852"/>
            </a:xfrm>
            <a:prstGeom prst="roundRect">
              <a:avLst>
                <a:gd name="adj" fmla="val 15398"/>
              </a:avLst>
            </a:prstGeom>
            <a:noFill/>
            <a:ln w="76200" cap="flat">
              <a:solidFill>
                <a:srgbClr val="971817"/>
              </a:solidFill>
              <a:prstDash val="solid"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314" name="Shape 314"/>
          <p:cNvSpPr/>
          <p:nvPr/>
        </p:nvSpPr>
        <p:spPr>
          <a:xfrm rot="16802802">
            <a:off x="6106810" y="2795802"/>
            <a:ext cx="3076142" cy="1934069"/>
          </a:xfrm>
          <a:prstGeom prst="rightArrow">
            <a:avLst>
              <a:gd name="adj1" fmla="val 32000"/>
              <a:gd name="adj2" fmla="val 42025"/>
            </a:avLst>
          </a:prstGeom>
          <a:solidFill>
            <a:srgbClr val="971817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Programmable</a:t>
            </a:r>
          </a:p>
        </p:txBody>
      </p:sp>
      <p:grpSp>
        <p:nvGrpSpPr>
          <p:cNvPr id="317" name="Group 317"/>
          <p:cNvGrpSpPr/>
          <p:nvPr/>
        </p:nvGrpSpPr>
        <p:grpSpPr>
          <a:xfrm>
            <a:off x="6108892" y="1236564"/>
            <a:ext cx="3325028" cy="1002043"/>
            <a:chOff x="0" y="0"/>
            <a:chExt cx="3325026" cy="1002042"/>
          </a:xfrm>
        </p:grpSpPr>
        <p:sp>
          <p:nvSpPr>
            <p:cNvPr id="315" name="Shape 315"/>
            <p:cNvSpPr/>
            <p:nvPr/>
          </p:nvSpPr>
          <p:spPr>
            <a:xfrm>
              <a:off x="0" y="0"/>
              <a:ext cx="3325027" cy="1002043"/>
            </a:xfrm>
            <a:prstGeom prst="roundRect">
              <a:avLst>
                <a:gd name="adj" fmla="val 19011"/>
              </a:avLst>
            </a:prstGeom>
            <a:solidFill>
              <a:srgbClr val="FFFB00">
                <a:alpha val="25964"/>
              </a:srgbClr>
            </a:soli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0" y="0"/>
              <a:ext cx="3325027" cy="1002043"/>
            </a:xfrm>
            <a:prstGeom prst="roundRect">
              <a:avLst>
                <a:gd name="adj" fmla="val 19011"/>
              </a:avLst>
            </a:prstGeom>
            <a:noFill/>
            <a:ln w="50800" cap="flat">
              <a:solidFill>
                <a:srgbClr val="971817"/>
              </a:solidFill>
              <a:prstDash val="solid"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Verbs</a:t>
            </a:r>
          </a:p>
        </p:txBody>
      </p:sp>
      <p:pic>
        <p:nvPicPr>
          <p:cNvPr id="32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3325" y="2825750"/>
            <a:ext cx="11238150" cy="66912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3" name="Group 323"/>
          <p:cNvGrpSpPr/>
          <p:nvPr/>
        </p:nvGrpSpPr>
        <p:grpSpPr>
          <a:xfrm>
            <a:off x="4497654" y="3678156"/>
            <a:ext cx="2691418" cy="4508997"/>
            <a:chOff x="0" y="0"/>
            <a:chExt cx="2691416" cy="4508996"/>
          </a:xfrm>
        </p:grpSpPr>
        <p:sp>
          <p:nvSpPr>
            <p:cNvPr id="321" name="Shape 321"/>
            <p:cNvSpPr/>
            <p:nvPr/>
          </p:nvSpPr>
          <p:spPr>
            <a:xfrm>
              <a:off x="0" y="0"/>
              <a:ext cx="2691417" cy="4505584"/>
            </a:xfrm>
            <a:prstGeom prst="roundRect">
              <a:avLst>
                <a:gd name="adj" fmla="val 6581"/>
              </a:avLst>
            </a:prstGeom>
            <a:noFill/>
            <a:ln w="63500" cap="flat">
              <a:solidFill>
                <a:srgbClr val="189B1A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0" y="23302"/>
              <a:ext cx="2668114" cy="4485695"/>
            </a:xfrm>
            <a:prstGeom prst="roundRect">
              <a:avLst>
                <a:gd name="adj" fmla="val 6638"/>
              </a:avLst>
            </a:prstGeom>
            <a:solidFill>
              <a:srgbClr val="8881F0">
                <a:alpha val="3367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883" y="27989"/>
            <a:ext cx="12553033" cy="9697622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Shape 328"/>
          <p:cNvSpPr>
            <a:spLocks noGrp="1"/>
          </p:cNvSpPr>
          <p:nvPr>
            <p:ph type="title"/>
          </p:nvPr>
        </p:nvSpPr>
        <p:spPr>
          <a:xfrm>
            <a:off x="952500" y="-101600"/>
            <a:ext cx="11275666" cy="1147416"/>
          </a:xfrm>
          <a:prstGeom prst="rect">
            <a:avLst/>
          </a:prstGeom>
        </p:spPr>
        <p:txBody>
          <a:bodyPr/>
          <a:lstStyle>
            <a:lvl1pPr defTabSz="496570">
              <a:defRPr sz="6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6800"/>
              <a:t>Java 7 VM over verbs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431118" cy="21209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719">
                <a:solidFill>
                  <a:srgbClr val="FFFFFF"/>
                </a:solidFill>
              </a:rPr>
              <a:t>Custom Networking Schemes</a:t>
            </a:r>
          </a:p>
        </p:txBody>
      </p:sp>
      <p:sp>
        <p:nvSpPr>
          <p:cNvPr id="333" name="Shape 333"/>
          <p:cNvSpPr/>
          <p:nvPr/>
        </p:nvSpPr>
        <p:spPr>
          <a:xfrm>
            <a:off x="107023" y="3390900"/>
            <a:ext cx="12969317" cy="297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Network management, switching and routing, programmed verbs or PSM all provided by the devices as user-space loadable software.</a:t>
            </a:r>
          </a:p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Freedom from rigid protocols is the logical next step.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EveAndAdamAteForbiddenFrui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045" y="361357"/>
            <a:ext cx="12277510" cy="6906099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hape 336"/>
          <p:cNvSpPr/>
          <p:nvPr/>
        </p:nvSpPr>
        <p:spPr>
          <a:xfrm>
            <a:off x="29391" y="7492999"/>
            <a:ext cx="1300480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and began writing their own protocols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/>
        </p:nvSpPr>
        <p:spPr>
          <a:xfrm>
            <a:off x="280028" y="165596"/>
            <a:ext cx="12199752" cy="114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449833">
              <a:defRPr sz="616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60">
                <a:solidFill>
                  <a:srgbClr val="FFFFFF"/>
                </a:solidFill>
              </a:rPr>
              <a:t>Protocols, essential where needed</a:t>
            </a:r>
          </a:p>
        </p:txBody>
      </p:sp>
      <p:pic>
        <p:nvPicPr>
          <p:cNvPr id="339" name="driving-on-the-left-1024x65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410" y="1631467"/>
            <a:ext cx="12199751" cy="774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/>
          </p:cNvSpPr>
          <p:nvPr>
            <p:ph type="title"/>
          </p:nvPr>
        </p:nvSpPr>
        <p:spPr>
          <a:xfrm>
            <a:off x="1270000" y="1117600"/>
            <a:ext cx="10464800" cy="2830662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Imagine if Software had to be Protocol Conformant</a:t>
            </a:r>
          </a:p>
        </p:txBody>
      </p:sp>
      <p:pic>
        <p:nvPicPr>
          <p:cNvPr id="342" name="china_parade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575" y="4054889"/>
            <a:ext cx="12763650" cy="522246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/>
          <p:nvPr/>
        </p:nvSpPr>
        <p:spPr>
          <a:xfrm>
            <a:off x="120575" y="-279748"/>
            <a:ext cx="12763650" cy="1773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467359"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FFF"/>
                </a:solidFill>
              </a:rPr>
              <a:t>but a hindrance where not needed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189" y="2738269"/>
            <a:ext cx="12456422" cy="671053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/>
          <p:nvPr/>
        </p:nvSpPr>
        <p:spPr>
          <a:xfrm>
            <a:off x="399574" y="330200"/>
            <a:ext cx="11994366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Network protocols are like software before compilers</a:t>
            </a:r>
          </a:p>
        </p:txBody>
      </p:sp>
      <p:sp>
        <p:nvSpPr>
          <p:cNvPr id="347" name="Shape 347"/>
          <p:cNvSpPr>
            <a:spLocks noGrp="1"/>
          </p:cNvSpPr>
          <p:nvPr>
            <p:ph type="title"/>
          </p:nvPr>
        </p:nvSpPr>
        <p:spPr>
          <a:xfrm>
            <a:off x="5918200" y="5713214"/>
            <a:ext cx="6774260" cy="3575398"/>
          </a:xfrm>
          <a:prstGeom prst="rect">
            <a:avLst/>
          </a:prstGeom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/>
          <a:lstStyle/>
          <a:p>
            <a:pPr lvl="0" algn="l" defTabSz="443991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3572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Painstaking, Meticulous</a:t>
            </a:r>
          </a:p>
          <a:p>
            <a:pPr lvl="0" algn="l" defTabSz="443991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3572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Only one language</a:t>
            </a:r>
          </a:p>
          <a:p>
            <a:pPr lvl="0" algn="l" defTabSz="443991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3572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Ran on only one type of machine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/>
          </p:cNvSpPr>
          <p:nvPr>
            <p:ph type="title"/>
          </p:nvPr>
        </p:nvSpPr>
        <p:spPr>
          <a:xfrm>
            <a:off x="1270000" y="393700"/>
            <a:ext cx="10464800" cy="1707258"/>
          </a:xfrm>
          <a:prstGeom prst="rect">
            <a:avLst/>
          </a:prstGeom>
        </p:spPr>
        <p:txBody>
          <a:bodyPr/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Talk about protocols</a:t>
            </a:r>
          </a:p>
        </p:txBody>
      </p:sp>
      <p:sp>
        <p:nvSpPr>
          <p:cNvPr id="350" name="Shape 350"/>
          <p:cNvSpPr/>
          <p:nvPr/>
        </p:nvSpPr>
        <p:spPr>
          <a:xfrm>
            <a:off x="505470" y="0"/>
            <a:ext cx="11993859" cy="1420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FFFFFF"/>
                </a:solidFill>
              </a:rPr>
              <a:t>Loadable networking code is application code </a:t>
            </a:r>
          </a:p>
        </p:txBody>
      </p:sp>
      <p:sp>
        <p:nvSpPr>
          <p:cNvPr id="351" name="Shape 351"/>
          <p:cNvSpPr/>
          <p:nvPr/>
        </p:nvSpPr>
        <p:spPr>
          <a:xfrm>
            <a:off x="292100" y="1446190"/>
            <a:ext cx="12420601" cy="1420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Want to switch or update the so-called, eh, </a:t>
            </a:r>
            <a:r>
              <a:rPr sz="3800" i="1">
                <a:solidFill>
                  <a:srgbClr val="FFFFFF"/>
                </a:solidFill>
              </a:rPr>
              <a:t>protocol</a:t>
            </a:r>
            <a:r>
              <a:rPr sz="3800">
                <a:solidFill>
                  <a:srgbClr val="FFFFFF"/>
                </a:solidFill>
              </a:rPr>
              <a:t>?</a:t>
            </a:r>
          </a:p>
        </p:txBody>
      </p:sp>
      <p:grpSp>
        <p:nvGrpSpPr>
          <p:cNvPr id="355" name="Group 355"/>
          <p:cNvGrpSpPr/>
          <p:nvPr/>
        </p:nvGrpSpPr>
        <p:grpSpPr>
          <a:xfrm>
            <a:off x="982315" y="2717799"/>
            <a:ext cx="10312327" cy="6800665"/>
            <a:chOff x="0" y="223285"/>
            <a:chExt cx="10312326" cy="6800663"/>
          </a:xfrm>
        </p:grpSpPr>
        <p:pic>
          <p:nvPicPr>
            <p:cNvPr id="352" name="pasted-image.png"/>
            <p:cNvPicPr/>
            <p:nvPr/>
          </p:nvPicPr>
          <p:blipFill>
            <a:blip r:embed="rId2">
              <a:extLst/>
            </a:blip>
            <a:srcRect r="12662" b="14314"/>
            <a:stretch>
              <a:fillRect/>
            </a:stretch>
          </p:blipFill>
          <p:spPr>
            <a:xfrm>
              <a:off x="1616866" y="606004"/>
              <a:ext cx="8695461" cy="6410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3" name="Shape 353"/>
            <p:cNvSpPr/>
            <p:nvPr/>
          </p:nvSpPr>
          <p:spPr>
            <a:xfrm>
              <a:off x="0" y="598828"/>
              <a:ext cx="1633885" cy="64251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505280" y="223285"/>
              <a:ext cx="2536609" cy="167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8900" b="1">
                  <a:solidFill>
                    <a:srgbClr val="0065C1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8900" b="1">
                  <a:solidFill>
                    <a:srgbClr val="0065C1"/>
                  </a:solidFill>
                </a:rPr>
                <a:t>Just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1270000" y="1961455"/>
            <a:ext cx="10464800" cy="7169994"/>
          </a:xfrm>
          <a:prstGeom prst="rect">
            <a:avLst/>
          </a:prstGeom>
        </p:spPr>
        <p:txBody>
          <a:bodyPr/>
          <a:lstStyle/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5G standards must take a close look at RDMA networking, particularly D2D to avoid IP lockin.</a:t>
            </a:r>
          </a:p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RDMA is faster, more efficient. Zero-copy and lower cpu usage in the (extremely slim) RDMA network stack are more important in the mobile environment.</a:t>
            </a:r>
          </a:p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Furthermore, it lends naturally to clustering, user programmable networking.</a:t>
            </a:r>
          </a:p>
        </p:txBody>
      </p:sp>
      <p:sp>
        <p:nvSpPr>
          <p:cNvPr id="68" name="Shape 68"/>
          <p:cNvSpPr/>
          <p:nvPr/>
        </p:nvSpPr>
        <p:spPr>
          <a:xfrm>
            <a:off x="2389377" y="190500"/>
            <a:ext cx="670204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5G Standards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/>
        </p:nvSpPr>
        <p:spPr>
          <a:xfrm>
            <a:off x="6015977" y="4533899"/>
            <a:ext cx="972846" cy="685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6142977" y="4660899"/>
            <a:ext cx="972846" cy="685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  <a:endParaRPr/>
          </a:p>
        </p:txBody>
      </p:sp>
      <p:grpSp>
        <p:nvGrpSpPr>
          <p:cNvPr id="366" name="Group 366"/>
          <p:cNvGrpSpPr/>
          <p:nvPr/>
        </p:nvGrpSpPr>
        <p:grpSpPr>
          <a:xfrm>
            <a:off x="618850" y="423641"/>
            <a:ext cx="12021100" cy="5865811"/>
            <a:chOff x="0" y="0"/>
            <a:chExt cx="12021099" cy="5865809"/>
          </a:xfrm>
        </p:grpSpPr>
        <p:grpSp>
          <p:nvGrpSpPr>
            <p:cNvPr id="364" name="Group 364"/>
            <p:cNvGrpSpPr/>
            <p:nvPr/>
          </p:nvGrpSpPr>
          <p:grpSpPr>
            <a:xfrm>
              <a:off x="0" y="0"/>
              <a:ext cx="12021100" cy="5865810"/>
              <a:chOff x="0" y="0"/>
              <a:chExt cx="12021099" cy="5865809"/>
            </a:xfrm>
          </p:grpSpPr>
          <p:grpSp>
            <p:nvGrpSpPr>
              <p:cNvPr id="362" name="Group 362"/>
              <p:cNvGrpSpPr/>
              <p:nvPr/>
            </p:nvGrpSpPr>
            <p:grpSpPr>
              <a:xfrm>
                <a:off x="0" y="0"/>
                <a:ext cx="12021100" cy="5865810"/>
                <a:chOff x="0" y="0"/>
                <a:chExt cx="12021099" cy="5865809"/>
              </a:xfrm>
            </p:grpSpPr>
            <p:pic>
              <p:nvPicPr>
                <p:cNvPr id="359" name="pasted-image.png"/>
                <p:cNvPicPr/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2021100" cy="586581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60" name="Shape 360"/>
                <p:cNvSpPr/>
                <p:nvPr/>
              </p:nvSpPr>
              <p:spPr>
                <a:xfrm>
                  <a:off x="23458" y="3802433"/>
                  <a:ext cx="2046208" cy="65957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2400"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361" name="Shape 361"/>
                <p:cNvSpPr/>
                <p:nvPr/>
              </p:nvSpPr>
              <p:spPr>
                <a:xfrm>
                  <a:off x="1520959" y="913839"/>
                  <a:ext cx="1292146" cy="78842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2400"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</p:grpSp>
          <p:sp>
            <p:nvSpPr>
              <p:cNvPr id="363" name="Shape 363"/>
              <p:cNvSpPr/>
              <p:nvPr/>
            </p:nvSpPr>
            <p:spPr>
              <a:xfrm>
                <a:off x="4256044" y="421585"/>
                <a:ext cx="1015957" cy="6220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spcBef>
                    <a:spcPts val="3800"/>
                  </a:spcBef>
                  <a:defRPr sz="29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2900" b="1">
                    <a:solidFill>
                      <a:srgbClr val="FFFFFF"/>
                    </a:solidFill>
                  </a:rPr>
                  <a:t>SDN</a:t>
                </a:r>
              </a:p>
            </p:txBody>
          </p:sp>
        </p:grpSp>
        <p:sp>
          <p:nvSpPr>
            <p:cNvPr id="365" name="Shape 365"/>
            <p:cNvSpPr/>
            <p:nvPr/>
          </p:nvSpPr>
          <p:spPr>
            <a:xfrm>
              <a:off x="478434" y="96091"/>
              <a:ext cx="4216813" cy="11573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/>
              </a:pPr>
              <a:r>
                <a:rPr sz="6000"/>
                <a:t>Like an</a:t>
              </a:r>
            </a:p>
          </p:txBody>
        </p:sp>
      </p:grpSp>
      <p:sp>
        <p:nvSpPr>
          <p:cNvPr id="367" name="Shape 367"/>
          <p:cNvSpPr/>
          <p:nvPr/>
        </p:nvSpPr>
        <p:spPr>
          <a:xfrm>
            <a:off x="784352" y="7384603"/>
            <a:ext cx="1143609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to run alternate network schemes</a:t>
            </a:r>
          </a:p>
        </p:txBody>
      </p:sp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xfrm>
            <a:off x="620129" y="6106889"/>
            <a:ext cx="12018542" cy="855663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defTabSz="268731">
              <a:defRPr sz="4324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324"/>
              <a:t>pushing code instead of data onto all the nodes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6138" y="86698"/>
            <a:ext cx="13141036" cy="9680563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Shape 371"/>
          <p:cNvSpPr>
            <a:spLocks noGrp="1"/>
          </p:cNvSpPr>
          <p:nvPr>
            <p:ph type="title"/>
          </p:nvPr>
        </p:nvSpPr>
        <p:spPr>
          <a:xfrm>
            <a:off x="1092200" y="317500"/>
            <a:ext cx="10464800" cy="2019846"/>
          </a:xfrm>
          <a:prstGeom prst="rect">
            <a:avLst/>
          </a:prstGeom>
        </p:spPr>
        <p:txBody>
          <a:bodyPr/>
          <a:lstStyle>
            <a:lvl1pPr defTabSz="455675">
              <a:defRPr sz="624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240">
                <a:solidFill>
                  <a:srgbClr val="FFFFFF"/>
                </a:solidFill>
              </a:rPr>
              <a:t>Escape the protocol‑bound gravitational field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roup 375"/>
          <p:cNvGrpSpPr/>
          <p:nvPr/>
        </p:nvGrpSpPr>
        <p:grpSpPr>
          <a:xfrm>
            <a:off x="7522589" y="1417983"/>
            <a:ext cx="5686752" cy="4278955"/>
            <a:chOff x="0" y="0"/>
            <a:chExt cx="5686750" cy="4278954"/>
          </a:xfrm>
        </p:grpSpPr>
        <p:pic>
          <p:nvPicPr>
            <p:cNvPr id="373" name="pasted-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686751" cy="42761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pasted-image.t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1170" y="2061527"/>
              <a:ext cx="2511857" cy="2217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368300" y="508000"/>
            <a:ext cx="8546009" cy="28448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If programming RDMA verbs is so</a:t>
            </a:r>
          </a:p>
        </p:txBody>
      </p:sp>
      <p:sp>
        <p:nvSpPr>
          <p:cNvPr id="377" name="Shape 377"/>
          <p:cNvSpPr/>
          <p:nvPr/>
        </p:nvSpPr>
        <p:spPr>
          <a:xfrm>
            <a:off x="236257" y="3499128"/>
            <a:ext cx="6766486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then why is hardly anyone doing it?</a:t>
            </a:r>
          </a:p>
        </p:txBody>
      </p:sp>
      <p:sp>
        <p:nvSpPr>
          <p:cNvPr id="378" name="Shape 378"/>
          <p:cNvSpPr/>
          <p:nvPr/>
        </p:nvSpPr>
        <p:spPr>
          <a:xfrm>
            <a:off x="229362" y="6756399"/>
            <a:ext cx="12267917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685799" indent="-685799" algn="l">
              <a:spcBef>
                <a:spcPts val="4200"/>
              </a:spcBef>
              <a:buSzPct val="100000"/>
              <a:buAutoNum type="alphaUcPeriod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Because it ain’t easy yet. That it’s programmable is remarkable in itself, but it's still like assembly coding. We need a compiler (on the checklist)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xfrm>
            <a:off x="493216" y="25400"/>
            <a:ext cx="12018368" cy="2120900"/>
          </a:xfrm>
          <a:prstGeom prst="rect">
            <a:avLst/>
          </a:prstGeom>
        </p:spPr>
        <p:txBody>
          <a:bodyPr/>
          <a:lstStyle/>
          <a:p>
            <a:pPr lvl="0" defTabSz="484886">
              <a:defRPr sz="1800">
                <a:solidFill>
                  <a:srgbClr val="000000"/>
                </a:solidFill>
              </a:defRPr>
            </a:pPr>
            <a:r>
              <a:rPr sz="6640">
                <a:solidFill>
                  <a:srgbClr val="FFFFFF"/>
                </a:solidFill>
              </a:rPr>
              <a:t>Upcoming RDMA technologies</a:t>
            </a:r>
          </a:p>
          <a:p>
            <a:pPr lvl="0" defTabSz="484886">
              <a:defRPr sz="1800">
                <a:solidFill>
                  <a:srgbClr val="000000"/>
                </a:solidFill>
              </a:defRPr>
            </a:pPr>
            <a:r>
              <a:rPr sz="6640">
                <a:solidFill>
                  <a:srgbClr val="FFFFFF"/>
                </a:solidFill>
              </a:rPr>
              <a:t>RDMA transfers between GPUs</a:t>
            </a:r>
          </a:p>
        </p:txBody>
      </p:sp>
      <p:pic>
        <p:nvPicPr>
          <p:cNvPr id="38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444" y="2441712"/>
            <a:ext cx="12585912" cy="7079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/>
          </p:cNvSpPr>
          <p:nvPr>
            <p:ph type="title"/>
          </p:nvPr>
        </p:nvSpPr>
        <p:spPr>
          <a:xfrm>
            <a:off x="952500" y="-22860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 defTabSz="455675">
              <a:defRPr sz="1800">
                <a:solidFill>
                  <a:srgbClr val="000000"/>
                </a:solidFill>
              </a:defRPr>
            </a:pPr>
            <a:r>
              <a:rPr sz="6240">
                <a:solidFill>
                  <a:srgbClr val="FFFFFF"/>
                </a:solidFill>
              </a:rPr>
              <a:t>Upcoming RDMA technologies</a:t>
            </a:r>
          </a:p>
          <a:p>
            <a:pPr lvl="0" defTabSz="455675">
              <a:defRPr sz="1800">
                <a:solidFill>
                  <a:srgbClr val="000000"/>
                </a:solidFill>
              </a:defRPr>
            </a:pPr>
            <a:r>
              <a:rPr sz="6240">
                <a:solidFill>
                  <a:srgbClr val="FFFFFF"/>
                </a:solidFill>
              </a:rPr>
              <a:t>Virtualized RDMA</a:t>
            </a:r>
          </a:p>
        </p:txBody>
      </p:sp>
      <p:pic>
        <p:nvPicPr>
          <p:cNvPr id="38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089" y="1639361"/>
            <a:ext cx="12363825" cy="78475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/>
          </p:cNvSpPr>
          <p:nvPr>
            <p:ph type="title"/>
          </p:nvPr>
        </p:nvSpPr>
        <p:spPr>
          <a:xfrm>
            <a:off x="2779596" y="-541189"/>
            <a:ext cx="7727951" cy="2306489"/>
          </a:xfrm>
          <a:prstGeom prst="rect">
            <a:avLst/>
          </a:prstGeom>
        </p:spPr>
        <p:txBody>
          <a:bodyPr/>
          <a:lstStyle>
            <a:lvl1pPr defTabSz="566674">
              <a:defRPr sz="776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760">
                <a:solidFill>
                  <a:srgbClr val="FFFFFF"/>
                </a:solidFill>
              </a:rPr>
              <a:t>A few Use Cases</a:t>
            </a:r>
          </a:p>
        </p:txBody>
      </p:sp>
      <p:sp>
        <p:nvSpPr>
          <p:cNvPr id="387" name="Shape 387"/>
          <p:cNvSpPr/>
          <p:nvPr/>
        </p:nvSpPr>
        <p:spPr>
          <a:xfrm>
            <a:off x="261466" y="2451100"/>
            <a:ext cx="12764212" cy="728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Realtime statistical data mining or data mashing which produce visual outputs in a close region, like say, a visual realtime picture of crowd behavior patterns in a shopping mall or train station.</a:t>
            </a:r>
          </a:p>
          <a:p>
            <a:pPr lvl="0" algn="l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Apps which today have to be manually installed, could be seeded and run. No need for web sites, uploads to the Internet, fixed IP addresses, run as easily as a local GUI app.</a:t>
            </a:r>
          </a:p>
          <a:p>
            <a:pPr lvl="0" algn="l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Cooperative coding in realtime. Developers/users hacking together on the same running app platform.</a:t>
            </a:r>
          </a:p>
        </p:txBody>
      </p:sp>
      <p:sp>
        <p:nvSpPr>
          <p:cNvPr id="388" name="Shape 388"/>
          <p:cNvSpPr/>
          <p:nvPr/>
        </p:nvSpPr>
        <p:spPr>
          <a:xfrm>
            <a:off x="39710" y="1435095"/>
            <a:ext cx="11707510" cy="2057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4700" b="1" dirty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Internet of Things</a:t>
            </a:r>
            <a:r>
              <a:rPr sz="4700" dirty="0">
                <a:solidFill>
                  <a:srgbClr val="FFFFFF"/>
                </a:solidFill>
              </a:rPr>
              <a:t> - infinitely more flexible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/>
          </p:cNvSpPr>
          <p:nvPr>
            <p:ph type="title"/>
          </p:nvPr>
        </p:nvSpPr>
        <p:spPr>
          <a:xfrm>
            <a:off x="479499" y="159791"/>
            <a:ext cx="12045802" cy="970509"/>
          </a:xfrm>
          <a:prstGeom prst="rect">
            <a:avLst/>
          </a:prstGeom>
        </p:spPr>
        <p:txBody>
          <a:bodyPr/>
          <a:lstStyle>
            <a:lvl1pPr defTabSz="560831">
              <a:defRPr sz="576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60">
                <a:solidFill>
                  <a:srgbClr val="FFFFFF"/>
                </a:solidFill>
              </a:rPr>
              <a:t>Such a Simple Conceptual Model</a:t>
            </a:r>
          </a:p>
        </p:txBody>
      </p:sp>
      <p:pic>
        <p:nvPicPr>
          <p:cNvPr id="39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6262" y="1170624"/>
            <a:ext cx="7019440" cy="8455976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hape 392"/>
          <p:cNvSpPr/>
          <p:nvPr/>
        </p:nvSpPr>
        <p:spPr>
          <a:xfrm>
            <a:off x="8774205" y="2832099"/>
            <a:ext cx="3694473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must be easy to implement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/>
          </p:cNvSpPr>
          <p:nvPr>
            <p:ph type="title"/>
          </p:nvPr>
        </p:nvSpPr>
        <p:spPr>
          <a:xfrm>
            <a:off x="3892971" y="-12700"/>
            <a:ext cx="5218858" cy="1500188"/>
          </a:xfrm>
          <a:prstGeom prst="rect">
            <a:avLst/>
          </a:prstGeom>
        </p:spPr>
        <p:txBody>
          <a:bodyPr/>
          <a:lstStyle>
            <a:lvl1pPr defTabSz="438150"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Sorry, not quite</a:t>
            </a:r>
          </a:p>
        </p:txBody>
      </p:sp>
      <p:pic>
        <p:nvPicPr>
          <p:cNvPr id="39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600" y="1502043"/>
            <a:ext cx="12039600" cy="7972891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hape 396"/>
          <p:cNvSpPr/>
          <p:nvPr/>
        </p:nvSpPr>
        <p:spPr>
          <a:xfrm>
            <a:off x="8225478" y="2425699"/>
            <a:ext cx="4575928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002452"/>
                </a:solidFill>
                <a:latin typeface="Helvetica"/>
                <a:ea typeface="Helvetica"/>
                <a:cs typeface="Helvetica"/>
                <a:sym typeface="Helvetica"/>
              </a:rPr>
              <a:t>There are Formidable Challenges,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002452"/>
                </a:solidFill>
                <a:latin typeface="Helvetica"/>
                <a:ea typeface="Helvetica"/>
                <a:cs typeface="Helvetica"/>
                <a:sym typeface="Helvetica"/>
              </a:rPr>
              <a:t>But…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xfrm>
            <a:off x="952500" y="139700"/>
            <a:ext cx="11099800" cy="1051422"/>
          </a:xfrm>
          <a:prstGeom prst="rect">
            <a:avLst/>
          </a:prstGeom>
        </p:spPr>
        <p:txBody>
          <a:bodyPr/>
          <a:lstStyle>
            <a:lvl1pPr defTabSz="566674">
              <a:defRPr sz="582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20">
                <a:solidFill>
                  <a:srgbClr val="FFFFFF"/>
                </a:solidFill>
              </a:rPr>
              <a:t>Nothing we don’t know how to do</a:t>
            </a:r>
          </a:p>
        </p:txBody>
      </p:sp>
      <p:pic>
        <p:nvPicPr>
          <p:cNvPr id="39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356" y="1318804"/>
            <a:ext cx="11992088" cy="8244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/>
          </p:cNvSpPr>
          <p:nvPr>
            <p:ph type="body" idx="4294967295"/>
          </p:nvPr>
        </p:nvSpPr>
        <p:spPr>
          <a:xfrm>
            <a:off x="761479" y="3299717"/>
            <a:ext cx="11481842" cy="5920483"/>
          </a:xfrm>
          <a:prstGeom prst="rect">
            <a:avLst/>
          </a:prstGeom>
        </p:spPr>
        <p:txBody>
          <a:bodyPr lIns="0" tIns="0" rIns="0" bIns="0" anchor="ctr">
            <a:normAutofit fontScale="92500" lnSpcReduction="10000"/>
          </a:bodyPr>
          <a:lstStyle/>
          <a:p>
            <a:pPr marL="435609" lvl="0" indent="-435609" defTabSz="572516">
              <a:spcBef>
                <a:spcPts val="4100"/>
              </a:spcBef>
              <a:buSzPct val="75000"/>
              <a:buFontTx/>
              <a:defRPr sz="1800"/>
            </a:pPr>
            <a:r>
              <a:rPr sz="3528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On-the-fly clustering of mobile </a:t>
            </a:r>
            <a:r>
              <a:rPr sz="3528" dirty="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devices</a:t>
            </a:r>
            <a:endParaRPr lang="en-GB" sz="3528" dirty="0" smtClean="0">
              <a:solidFill>
                <a:srgbClr val="FFFFFF"/>
              </a:solidFill>
              <a:latin typeface="+mn-lt"/>
              <a:ea typeface="+mn-ea"/>
              <a:cs typeface="+mn-cs"/>
              <a:sym typeface="Helvetica Light"/>
            </a:endParaRPr>
          </a:p>
          <a:p>
            <a:pPr marL="435609" indent="-435609" defTabSz="572516">
              <a:spcBef>
                <a:spcPts val="4100"/>
              </a:spcBef>
              <a:buSzPct val="75000"/>
              <a:buFontTx/>
              <a:buChar char="•"/>
              <a:defRPr sz="1800"/>
            </a:pPr>
            <a:r>
              <a:rPr lang="en-GB" sz="352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On-the-fly  D2D clusters of close proximity </a:t>
            </a:r>
            <a:r>
              <a:rPr lang="en-GB" sz="352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cars</a:t>
            </a:r>
            <a:r>
              <a:rPr lang="en-GB" sz="3528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.</a:t>
            </a:r>
            <a:endParaRPr sz="3528">
              <a:solidFill>
                <a:srgbClr val="FFFFFF"/>
              </a:solidFill>
              <a:latin typeface="+mn-lt"/>
              <a:ea typeface="+mn-ea"/>
              <a:cs typeface="+mn-cs"/>
              <a:sym typeface="Helvetica Light"/>
            </a:endParaRPr>
          </a:p>
          <a:p>
            <a:pPr marL="435609" lvl="0" indent="-435609" defTabSz="572516">
              <a:spcBef>
                <a:spcPts val="4100"/>
              </a:spcBef>
              <a:buSzPct val="75000"/>
              <a:buFontTx/>
              <a:defRPr sz="1800"/>
            </a:pPr>
            <a:r>
              <a:rPr sz="3528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Wireless InfiniBand Fabric Manager</a:t>
            </a:r>
          </a:p>
          <a:p>
            <a:pPr marL="435609" lvl="0" indent="-435609" defTabSz="572516">
              <a:spcBef>
                <a:spcPts val="4100"/>
              </a:spcBef>
              <a:buSzPct val="75000"/>
              <a:buFontTx/>
              <a:defRPr sz="1800"/>
            </a:pPr>
            <a:r>
              <a:rPr sz="3528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Wireless InfiniBand chips. SoftROCE over Wi-Fi for the interim</a:t>
            </a:r>
          </a:p>
          <a:p>
            <a:pPr marL="435609" lvl="0" indent="-435609" defTabSz="572516">
              <a:spcBef>
                <a:spcPts val="4100"/>
              </a:spcBef>
              <a:buSzPct val="75000"/>
              <a:buFontTx/>
              <a:defRPr sz="1800"/>
            </a:pPr>
            <a:r>
              <a:rPr sz="3528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Android virtualized RDMA or container D2D apps</a:t>
            </a:r>
          </a:p>
          <a:p>
            <a:pPr marL="435609" lvl="0" indent="-435609" defTabSz="572516">
              <a:spcBef>
                <a:spcPts val="4100"/>
              </a:spcBef>
              <a:buSzPct val="75000"/>
              <a:buFontTx/>
              <a:defRPr sz="1800"/>
            </a:pPr>
            <a:r>
              <a:rPr sz="3528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 Networking Meta Language or DSL over RDMA verbs</a:t>
            </a:r>
          </a:p>
        </p:txBody>
      </p:sp>
      <p:sp>
        <p:nvSpPr>
          <p:cNvPr id="402" name="Shape 402"/>
          <p:cNvSpPr/>
          <p:nvPr/>
        </p:nvSpPr>
        <p:spPr>
          <a:xfrm>
            <a:off x="761478" y="203200"/>
            <a:ext cx="1148184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Challenges we can meet</a:t>
            </a:r>
          </a:p>
        </p:txBody>
      </p:sp>
      <p:sp>
        <p:nvSpPr>
          <p:cNvPr id="403" name="Shape 403"/>
          <p:cNvSpPr/>
          <p:nvPr/>
        </p:nvSpPr>
        <p:spPr>
          <a:xfrm>
            <a:off x="4249674" y="1649858"/>
            <a:ext cx="338785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Partial list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3201">
              <a:defRPr sz="648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80">
                <a:solidFill>
                  <a:srgbClr val="FFFFFF"/>
                </a:solidFill>
              </a:rPr>
              <a:t>Computing Platform Evolution</a:t>
            </a:r>
          </a:p>
        </p:txBody>
      </p:sp>
      <p:sp>
        <p:nvSpPr>
          <p:cNvPr id="71" name="Shape 71"/>
          <p:cNvSpPr/>
          <p:nvPr/>
        </p:nvSpPr>
        <p:spPr>
          <a:xfrm>
            <a:off x="7508248" y="6705600"/>
            <a:ext cx="5451823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spcBef>
                <a:spcPts val="4200"/>
              </a:spcBef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800"/>
              <a:t>Today’s networks and clouds are remotely provided services, like computing once was </a:t>
            </a:r>
          </a:p>
        </p:txBody>
      </p:sp>
      <p:pic>
        <p:nvPicPr>
          <p:cNvPr id="7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450" y="2724150"/>
            <a:ext cx="12052300" cy="6540500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/>
          <p:nvPr/>
        </p:nvSpPr>
        <p:spPr>
          <a:xfrm>
            <a:off x="476250" y="1536699"/>
            <a:ext cx="1205230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Each Wave Dwarfs its Predecessor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952500" y="647699"/>
            <a:ext cx="1109980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Partial list of challenges, cont’d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idx="4294967295"/>
          </p:nvPr>
        </p:nvSpPr>
        <p:spPr>
          <a:xfrm>
            <a:off x="952500" y="3166516"/>
            <a:ext cx="11099801" cy="5893347"/>
          </a:xfrm>
          <a:prstGeom prst="rect">
            <a:avLst/>
          </a:prstGeom>
        </p:spPr>
        <p:txBody>
          <a:bodyPr lIns="0" tIns="0" rIns="0" bIns="0" anchor="ctr"/>
          <a:lstStyle/>
          <a:p>
            <a:pPr marL="440055" lvl="0" indent="-440055" defTabSz="578358">
              <a:spcBef>
                <a:spcPts val="1700"/>
              </a:spcBef>
              <a:buSzPct val="75000"/>
              <a:buFontTx/>
              <a:defRPr sz="1800"/>
            </a:pPr>
            <a:r>
              <a:rPr sz="3564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Lacking external switching devices, switching and routing have to be done by the devices themselves.</a:t>
            </a:r>
          </a:p>
          <a:p>
            <a:pPr marL="440055" lvl="0" indent="-440055" defTabSz="578358">
              <a:spcBef>
                <a:spcPts val="1700"/>
              </a:spcBef>
              <a:buSzPct val="75000"/>
              <a:buFontTx/>
              <a:defRPr sz="1800"/>
            </a:pPr>
            <a:r>
              <a:rPr sz="3564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Seeding - bootstrapping the app/cluster</a:t>
            </a:r>
          </a:p>
          <a:p>
            <a:pPr marL="880110" lvl="1" indent="-440055" defTabSz="578358">
              <a:spcBef>
                <a:spcPts val="1700"/>
              </a:spcBef>
              <a:buSzPct val="75000"/>
              <a:buFontTx/>
              <a:buChar char="•"/>
              <a:defRPr sz="1800"/>
            </a:pPr>
            <a:r>
              <a:rPr sz="3564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Isolation between overlapping app/clusters</a:t>
            </a:r>
          </a:p>
          <a:p>
            <a:pPr marL="880110" lvl="1" indent="-440055" defTabSz="578358">
              <a:spcBef>
                <a:spcPts val="1700"/>
              </a:spcBef>
              <a:buSzPct val="75000"/>
              <a:buFontTx/>
              <a:buChar char="•"/>
              <a:defRPr sz="1800"/>
            </a:pPr>
            <a:r>
              <a:rPr sz="3564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Mixing and merging overlapping app/clusters</a:t>
            </a:r>
          </a:p>
          <a:p>
            <a:pPr marL="440055" lvl="0" indent="-440055" defTabSz="578358">
              <a:spcBef>
                <a:spcPts val="1700"/>
              </a:spcBef>
              <a:buSzPct val="75000"/>
              <a:buFontTx/>
              <a:defRPr sz="1800"/>
            </a:pPr>
            <a:r>
              <a:rPr sz="3564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Member registration, volatile resource allocation manager</a:t>
            </a:r>
          </a:p>
          <a:p>
            <a:pPr marL="440055" lvl="0" indent="-440055" defTabSz="578358">
              <a:spcBef>
                <a:spcPts val="1700"/>
              </a:spcBef>
              <a:buSzPct val="75000"/>
              <a:buFontTx/>
              <a:defRPr sz="1800"/>
            </a:pPr>
            <a:r>
              <a:rPr sz="3564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rPr>
              <a:t>etc., etc….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Take note…</a:t>
            </a:r>
          </a:p>
        </p:txBody>
      </p:sp>
      <p:sp>
        <p:nvSpPr>
          <p:cNvPr id="409" name="Shape 409"/>
          <p:cNvSpPr/>
          <p:nvPr/>
        </p:nvSpPr>
        <p:spPr>
          <a:xfrm>
            <a:off x="152400" y="2781300"/>
            <a:ext cx="12693752" cy="419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As opposed to present-day networking, in a protocol-free, all-software (or nearly all-software) realm, not all problems have to be solved in advance. The challenge is less in </a:t>
            </a:r>
            <a:r>
              <a:rPr sz="3800" i="1">
                <a:solidFill>
                  <a:srgbClr val="FFFFFF"/>
                </a:solidFill>
              </a:rPr>
              <a:t>doing</a:t>
            </a:r>
            <a:r>
              <a:rPr sz="3800">
                <a:solidFill>
                  <a:srgbClr val="FFFFFF"/>
                </a:solidFill>
              </a:rPr>
              <a:t> than it is in </a:t>
            </a:r>
            <a:r>
              <a:rPr sz="3800" i="1">
                <a:solidFill>
                  <a:srgbClr val="FFFFFF"/>
                </a:solidFill>
              </a:rPr>
              <a:t>enabling to be done</a:t>
            </a:r>
            <a:r>
              <a:rPr sz="3800">
                <a:solidFill>
                  <a:srgbClr val="FFFFFF"/>
                </a:solidFill>
              </a:rPr>
              <a:t>. The consortium’s challenge is to build the so-called </a:t>
            </a:r>
            <a:r>
              <a:rPr sz="3800" i="1">
                <a:solidFill>
                  <a:srgbClr val="FFFFFF"/>
                </a:solidFill>
              </a:rPr>
              <a:t>launchpad</a:t>
            </a:r>
            <a:r>
              <a:rPr sz="3800">
                <a:solidFill>
                  <a:srgbClr val="FFFFFF"/>
                </a:solidFill>
              </a:rPr>
              <a:t>, the necessary prerequisites for the developers to begin their work. From there, it becomes an evolutionary process.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42866" y="991666"/>
            <a:ext cx="8761934" cy="8761934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Shape 412"/>
          <p:cNvSpPr/>
          <p:nvPr/>
        </p:nvSpPr>
        <p:spPr>
          <a:xfrm>
            <a:off x="237150" y="57149"/>
            <a:ext cx="12530499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6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00">
                <a:solidFill>
                  <a:srgbClr val="FFFFFF"/>
                </a:solidFill>
              </a:rPr>
              <a:t>Volleyball Fabric Manager</a:t>
            </a:r>
          </a:p>
        </p:txBody>
      </p:sp>
      <p:sp>
        <p:nvSpPr>
          <p:cNvPr id="413" name="Shape 413"/>
          <p:cNvSpPr/>
          <p:nvPr/>
        </p:nvSpPr>
        <p:spPr>
          <a:xfrm>
            <a:off x="293953" y="1562100"/>
            <a:ext cx="3596545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spcBef>
                <a:spcPts val="4200"/>
              </a:spcBef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Players come and go but the ball stays in the air</a:t>
            </a:r>
          </a:p>
        </p:txBody>
      </p:sp>
      <p:sp>
        <p:nvSpPr>
          <p:cNvPr id="414" name="Shape 414"/>
          <p:cNvSpPr/>
          <p:nvPr/>
        </p:nvSpPr>
        <p:spPr>
          <a:xfrm>
            <a:off x="6015977" y="4533899"/>
            <a:ext cx="972846" cy="685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  <a:endParaRPr/>
          </a:p>
        </p:txBody>
      </p:sp>
      <p:sp>
        <p:nvSpPr>
          <p:cNvPr id="415" name="Shape 415"/>
          <p:cNvSpPr/>
          <p:nvPr/>
        </p:nvSpPr>
        <p:spPr>
          <a:xfrm>
            <a:off x="152400" y="5321299"/>
            <a:ext cx="4120221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Redundancy and distributed juggling keeps the cluster app in the air as devices join and leave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Resources</a:t>
            </a:r>
          </a:p>
        </p:txBody>
      </p:sp>
      <p:sp>
        <p:nvSpPr>
          <p:cNvPr id="418" name="Shape 418"/>
          <p:cNvSpPr/>
          <p:nvPr/>
        </p:nvSpPr>
        <p:spPr>
          <a:xfrm>
            <a:off x="2784818" y="3327400"/>
            <a:ext cx="9721724" cy="292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08000" lvl="0" indent="-508000" algn="l">
              <a:spcBef>
                <a:spcPts val="4200"/>
              </a:spcBef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3800" u="sng">
                <a:solidFill>
                  <a:srgbClr val="FFFFFF"/>
                </a:solidFill>
                <a:hlinkClick r:id="rId2"/>
              </a:rPr>
              <a:t>Introduction to InfiniBand</a:t>
            </a:r>
            <a:endParaRPr sz="3800">
              <a:solidFill>
                <a:srgbClr val="FFFFFF"/>
              </a:solidFill>
            </a:endParaRPr>
          </a:p>
          <a:p>
            <a:pPr marL="508000" lvl="0" indent="-508000" algn="l">
              <a:spcBef>
                <a:spcPts val="4200"/>
              </a:spcBef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3800" u="sng">
                <a:solidFill>
                  <a:srgbClr val="FFFFFF"/>
                </a:solidFill>
                <a:hlinkClick r:id="rId3"/>
              </a:rPr>
              <a:t>InfiniBand Technology Overview</a:t>
            </a:r>
            <a:endParaRPr sz="3800">
              <a:solidFill>
                <a:srgbClr val="FFFFFF"/>
              </a:solidFill>
            </a:endParaRPr>
          </a:p>
          <a:p>
            <a:pPr marL="508000" lvl="0" indent="-508000" algn="l">
              <a:spcBef>
                <a:spcPts val="4200"/>
              </a:spcBef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3800" u="sng">
                <a:solidFill>
                  <a:srgbClr val="FFFFFF"/>
                </a:solidFill>
                <a:hlinkClick r:id="rId4"/>
              </a:rPr>
              <a:t>vVerbs A Paravirtual Subsystem for RDMA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73686" y="2654299"/>
            <a:ext cx="1185742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Pooled Mobile Device Clusters</a:t>
            </a:r>
          </a:p>
        </p:txBody>
      </p:sp>
      <p:pic>
        <p:nvPicPr>
          <p:cNvPr id="7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0723" y="2349691"/>
            <a:ext cx="13586246" cy="7367926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hape 77"/>
          <p:cNvSpPr>
            <a:spLocks noGrp="1"/>
          </p:cNvSpPr>
          <p:nvPr>
            <p:ph type="title" idx="4294967295"/>
          </p:nvPr>
        </p:nvSpPr>
        <p:spPr>
          <a:xfrm>
            <a:off x="18553" y="93116"/>
            <a:ext cx="12967694" cy="176425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368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Following the Analogy…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368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Device Clusters open a vastly wider Application Space with an order of magnitude more clusters than devices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2161" y="241299"/>
            <a:ext cx="12920477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5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FFFFFF"/>
                </a:solidFill>
              </a:rPr>
              <a:t>See Pooled Device Clusters as Powerful Application Platforms</a:t>
            </a:r>
          </a:p>
        </p:txBody>
      </p:sp>
      <p:grpSp>
        <p:nvGrpSpPr>
          <p:cNvPr id="100" name="Group 100"/>
          <p:cNvGrpSpPr/>
          <p:nvPr/>
        </p:nvGrpSpPr>
        <p:grpSpPr>
          <a:xfrm>
            <a:off x="79580" y="2522925"/>
            <a:ext cx="12845640" cy="7103676"/>
            <a:chOff x="28277" y="17673"/>
            <a:chExt cx="12845639" cy="7103674"/>
          </a:xfrm>
        </p:grpSpPr>
        <p:pic>
          <p:nvPicPr>
            <p:cNvPr id="80" name="image1.jpeg" descr="http://www.adventure-journal.com/wp-content/uploads/wallpapers/wallpaper_nebula_1440x900.jpg"/>
            <p:cNvPicPr/>
            <p:nvPr/>
          </p:nvPicPr>
          <p:blipFill>
            <a:blip r:embed="rId2">
              <a:extLst/>
            </a:blip>
            <a:srcRect b="11518"/>
            <a:stretch>
              <a:fillRect/>
            </a:stretch>
          </p:blipFill>
          <p:spPr>
            <a:xfrm>
              <a:off x="28277" y="17673"/>
              <a:ext cx="12845640" cy="71036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9" name="Group 99"/>
            <p:cNvGrpSpPr/>
            <p:nvPr/>
          </p:nvGrpSpPr>
          <p:grpSpPr>
            <a:xfrm>
              <a:off x="810124" y="379389"/>
              <a:ext cx="11563159" cy="6492503"/>
              <a:chOff x="0" y="0"/>
              <a:chExt cx="11563157" cy="6492502"/>
            </a:xfrm>
          </p:grpSpPr>
          <p:grpSp>
            <p:nvGrpSpPr>
              <p:cNvPr id="83" name="Group 83"/>
              <p:cNvGrpSpPr/>
              <p:nvPr/>
            </p:nvGrpSpPr>
            <p:grpSpPr>
              <a:xfrm>
                <a:off x="-1" y="821375"/>
                <a:ext cx="5265519" cy="4328101"/>
                <a:chOff x="0" y="0"/>
                <a:chExt cx="5265517" cy="4328099"/>
              </a:xfrm>
            </p:grpSpPr>
            <p:sp>
              <p:nvSpPr>
                <p:cNvPr id="81" name="Shape 81"/>
                <p:cNvSpPr/>
                <p:nvPr/>
              </p:nvSpPr>
              <p:spPr>
                <a:xfrm>
                  <a:off x="0" y="0"/>
                  <a:ext cx="5265518" cy="43281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9" h="21435" extrusionOk="0">
                      <a:moveTo>
                        <a:pt x="7126" y="790"/>
                      </a:moveTo>
                      <a:cubicBezTo>
                        <a:pt x="6883" y="1020"/>
                        <a:pt x="6651" y="1268"/>
                        <a:pt x="6398" y="1481"/>
                      </a:cubicBezTo>
                      <a:cubicBezTo>
                        <a:pt x="6298" y="1565"/>
                        <a:pt x="6179" y="1607"/>
                        <a:pt x="6074" y="1679"/>
                      </a:cubicBezTo>
                      <a:cubicBezTo>
                        <a:pt x="5936" y="1772"/>
                        <a:pt x="5802" y="1873"/>
                        <a:pt x="5669" y="1975"/>
                      </a:cubicBezTo>
                      <a:cubicBezTo>
                        <a:pt x="5586" y="2038"/>
                        <a:pt x="5517" y="2132"/>
                        <a:pt x="5426" y="2173"/>
                      </a:cubicBezTo>
                      <a:cubicBezTo>
                        <a:pt x="5398" y="2185"/>
                        <a:pt x="4720" y="2365"/>
                        <a:pt x="4535" y="2469"/>
                      </a:cubicBezTo>
                      <a:cubicBezTo>
                        <a:pt x="4261" y="2623"/>
                        <a:pt x="3967" y="2742"/>
                        <a:pt x="3725" y="2963"/>
                      </a:cubicBezTo>
                      <a:cubicBezTo>
                        <a:pt x="3333" y="3322"/>
                        <a:pt x="3529" y="3207"/>
                        <a:pt x="3158" y="3358"/>
                      </a:cubicBezTo>
                      <a:cubicBezTo>
                        <a:pt x="2996" y="3490"/>
                        <a:pt x="2789" y="3563"/>
                        <a:pt x="2672" y="3753"/>
                      </a:cubicBezTo>
                      <a:cubicBezTo>
                        <a:pt x="2451" y="4114"/>
                        <a:pt x="2305" y="4336"/>
                        <a:pt x="2106" y="4741"/>
                      </a:cubicBezTo>
                      <a:cubicBezTo>
                        <a:pt x="2025" y="4906"/>
                        <a:pt x="1946" y="5072"/>
                        <a:pt x="1863" y="5235"/>
                      </a:cubicBezTo>
                      <a:cubicBezTo>
                        <a:pt x="1700" y="5552"/>
                        <a:pt x="1662" y="5552"/>
                        <a:pt x="1539" y="5926"/>
                      </a:cubicBezTo>
                      <a:cubicBezTo>
                        <a:pt x="1475" y="6120"/>
                        <a:pt x="1446" y="6329"/>
                        <a:pt x="1377" y="6519"/>
                      </a:cubicBezTo>
                      <a:cubicBezTo>
                        <a:pt x="1337" y="6628"/>
                        <a:pt x="1263" y="6712"/>
                        <a:pt x="1215" y="6815"/>
                      </a:cubicBezTo>
                      <a:cubicBezTo>
                        <a:pt x="1155" y="6943"/>
                        <a:pt x="1115" y="7084"/>
                        <a:pt x="1053" y="7211"/>
                      </a:cubicBezTo>
                      <a:cubicBezTo>
                        <a:pt x="953" y="7414"/>
                        <a:pt x="729" y="7803"/>
                        <a:pt x="729" y="7803"/>
                      </a:cubicBezTo>
                      <a:cubicBezTo>
                        <a:pt x="515" y="8848"/>
                        <a:pt x="806" y="7618"/>
                        <a:pt x="486" y="8495"/>
                      </a:cubicBezTo>
                      <a:cubicBezTo>
                        <a:pt x="417" y="8685"/>
                        <a:pt x="378" y="8890"/>
                        <a:pt x="324" y="9087"/>
                      </a:cubicBezTo>
                      <a:cubicBezTo>
                        <a:pt x="130" y="9798"/>
                        <a:pt x="365" y="8911"/>
                        <a:pt x="162" y="9779"/>
                      </a:cubicBezTo>
                      <a:cubicBezTo>
                        <a:pt x="-4" y="10488"/>
                        <a:pt x="165" y="9565"/>
                        <a:pt x="0" y="10569"/>
                      </a:cubicBezTo>
                      <a:cubicBezTo>
                        <a:pt x="27" y="11326"/>
                        <a:pt x="12" y="12088"/>
                        <a:pt x="81" y="12841"/>
                      </a:cubicBezTo>
                      <a:cubicBezTo>
                        <a:pt x="94" y="12987"/>
                        <a:pt x="176" y="13114"/>
                        <a:pt x="243" y="13236"/>
                      </a:cubicBezTo>
                      <a:cubicBezTo>
                        <a:pt x="393" y="13510"/>
                        <a:pt x="729" y="14026"/>
                        <a:pt x="729" y="14026"/>
                      </a:cubicBezTo>
                      <a:cubicBezTo>
                        <a:pt x="919" y="14721"/>
                        <a:pt x="672" y="13863"/>
                        <a:pt x="972" y="14718"/>
                      </a:cubicBezTo>
                      <a:cubicBezTo>
                        <a:pt x="1005" y="14814"/>
                        <a:pt x="1000" y="14932"/>
                        <a:pt x="1053" y="15014"/>
                      </a:cubicBezTo>
                      <a:cubicBezTo>
                        <a:pt x="1193" y="15235"/>
                        <a:pt x="1401" y="15383"/>
                        <a:pt x="1539" y="15607"/>
                      </a:cubicBezTo>
                      <a:cubicBezTo>
                        <a:pt x="1620" y="15739"/>
                        <a:pt x="1691" y="15880"/>
                        <a:pt x="1782" y="16002"/>
                      </a:cubicBezTo>
                      <a:cubicBezTo>
                        <a:pt x="1935" y="16210"/>
                        <a:pt x="2140" y="16362"/>
                        <a:pt x="2268" y="16595"/>
                      </a:cubicBezTo>
                      <a:cubicBezTo>
                        <a:pt x="2322" y="16694"/>
                        <a:pt x="2361" y="16807"/>
                        <a:pt x="2429" y="16891"/>
                      </a:cubicBezTo>
                      <a:cubicBezTo>
                        <a:pt x="2810" y="17355"/>
                        <a:pt x="2763" y="17208"/>
                        <a:pt x="3158" y="17484"/>
                      </a:cubicBezTo>
                      <a:cubicBezTo>
                        <a:pt x="3565" y="17767"/>
                        <a:pt x="3236" y="17623"/>
                        <a:pt x="3725" y="17879"/>
                      </a:cubicBezTo>
                      <a:cubicBezTo>
                        <a:pt x="3804" y="17920"/>
                        <a:pt x="3886" y="17949"/>
                        <a:pt x="3968" y="17978"/>
                      </a:cubicBezTo>
                      <a:cubicBezTo>
                        <a:pt x="4306" y="18096"/>
                        <a:pt x="4396" y="18098"/>
                        <a:pt x="4778" y="18175"/>
                      </a:cubicBezTo>
                      <a:cubicBezTo>
                        <a:pt x="5258" y="18130"/>
                        <a:pt x="5705" y="18160"/>
                        <a:pt x="6155" y="17978"/>
                      </a:cubicBezTo>
                      <a:cubicBezTo>
                        <a:pt x="6292" y="17922"/>
                        <a:pt x="6422" y="17836"/>
                        <a:pt x="6559" y="17780"/>
                      </a:cubicBezTo>
                      <a:cubicBezTo>
                        <a:pt x="6868" y="17655"/>
                        <a:pt x="6853" y="17725"/>
                        <a:pt x="7126" y="17583"/>
                      </a:cubicBezTo>
                      <a:cubicBezTo>
                        <a:pt x="7332" y="17475"/>
                        <a:pt x="7473" y="17335"/>
                        <a:pt x="7693" y="17286"/>
                      </a:cubicBezTo>
                      <a:cubicBezTo>
                        <a:pt x="7907" y="17239"/>
                        <a:pt x="8125" y="17220"/>
                        <a:pt x="8341" y="17187"/>
                      </a:cubicBezTo>
                      <a:cubicBezTo>
                        <a:pt x="8625" y="17101"/>
                        <a:pt x="8942" y="16990"/>
                        <a:pt x="9232" y="16990"/>
                      </a:cubicBezTo>
                      <a:cubicBezTo>
                        <a:pt x="9476" y="16990"/>
                        <a:pt x="9718" y="17056"/>
                        <a:pt x="9961" y="17089"/>
                      </a:cubicBezTo>
                      <a:cubicBezTo>
                        <a:pt x="10069" y="17286"/>
                        <a:pt x="10133" y="17533"/>
                        <a:pt x="10285" y="17681"/>
                      </a:cubicBezTo>
                      <a:cubicBezTo>
                        <a:pt x="10420" y="17813"/>
                        <a:pt x="10548" y="17956"/>
                        <a:pt x="10690" y="18076"/>
                      </a:cubicBezTo>
                      <a:cubicBezTo>
                        <a:pt x="10818" y="18187"/>
                        <a:pt x="10969" y="18258"/>
                        <a:pt x="11094" y="18373"/>
                      </a:cubicBezTo>
                      <a:cubicBezTo>
                        <a:pt x="11186" y="18457"/>
                        <a:pt x="11251" y="18577"/>
                        <a:pt x="11337" y="18669"/>
                      </a:cubicBezTo>
                      <a:cubicBezTo>
                        <a:pt x="11598" y="18947"/>
                        <a:pt x="11838" y="19172"/>
                        <a:pt x="12147" y="19361"/>
                      </a:cubicBezTo>
                      <a:cubicBezTo>
                        <a:pt x="12224" y="19407"/>
                        <a:pt x="12309" y="19426"/>
                        <a:pt x="12390" y="19459"/>
                      </a:cubicBezTo>
                      <a:cubicBezTo>
                        <a:pt x="12633" y="19690"/>
                        <a:pt x="12833" y="20011"/>
                        <a:pt x="13119" y="20151"/>
                      </a:cubicBezTo>
                      <a:cubicBezTo>
                        <a:pt x="13363" y="20270"/>
                        <a:pt x="13621" y="20380"/>
                        <a:pt x="13848" y="20546"/>
                      </a:cubicBezTo>
                      <a:cubicBezTo>
                        <a:pt x="14015" y="20668"/>
                        <a:pt x="14178" y="20799"/>
                        <a:pt x="14334" y="20941"/>
                      </a:cubicBezTo>
                      <a:cubicBezTo>
                        <a:pt x="14442" y="21040"/>
                        <a:pt x="14537" y="21164"/>
                        <a:pt x="14658" y="21237"/>
                      </a:cubicBezTo>
                      <a:cubicBezTo>
                        <a:pt x="14810" y="21331"/>
                        <a:pt x="15143" y="21435"/>
                        <a:pt x="15143" y="21435"/>
                      </a:cubicBezTo>
                      <a:cubicBezTo>
                        <a:pt x="15277" y="21428"/>
                        <a:pt x="16839" y="21428"/>
                        <a:pt x="17411" y="21237"/>
                      </a:cubicBezTo>
                      <a:cubicBezTo>
                        <a:pt x="17551" y="21191"/>
                        <a:pt x="17677" y="21091"/>
                        <a:pt x="17816" y="21040"/>
                      </a:cubicBezTo>
                      <a:cubicBezTo>
                        <a:pt x="17948" y="20992"/>
                        <a:pt x="18088" y="20987"/>
                        <a:pt x="18221" y="20941"/>
                      </a:cubicBezTo>
                      <a:cubicBezTo>
                        <a:pt x="18467" y="20855"/>
                        <a:pt x="18950" y="20645"/>
                        <a:pt x="18950" y="20645"/>
                      </a:cubicBezTo>
                      <a:cubicBezTo>
                        <a:pt x="19536" y="20168"/>
                        <a:pt x="19261" y="20356"/>
                        <a:pt x="19759" y="20052"/>
                      </a:cubicBezTo>
                      <a:cubicBezTo>
                        <a:pt x="20345" y="18980"/>
                        <a:pt x="19470" y="20499"/>
                        <a:pt x="20164" y="19558"/>
                      </a:cubicBezTo>
                      <a:cubicBezTo>
                        <a:pt x="20345" y="19313"/>
                        <a:pt x="20500" y="19042"/>
                        <a:pt x="20650" y="18768"/>
                      </a:cubicBezTo>
                      <a:lnTo>
                        <a:pt x="20974" y="18175"/>
                      </a:lnTo>
                      <a:lnTo>
                        <a:pt x="21136" y="17879"/>
                      </a:lnTo>
                      <a:cubicBezTo>
                        <a:pt x="21596" y="15635"/>
                        <a:pt x="21135" y="18009"/>
                        <a:pt x="21298" y="11853"/>
                      </a:cubicBezTo>
                      <a:cubicBezTo>
                        <a:pt x="21302" y="11685"/>
                        <a:pt x="21352" y="11524"/>
                        <a:pt x="21379" y="11359"/>
                      </a:cubicBezTo>
                      <a:cubicBezTo>
                        <a:pt x="21352" y="10997"/>
                        <a:pt x="21337" y="10633"/>
                        <a:pt x="21298" y="10273"/>
                      </a:cubicBezTo>
                      <a:cubicBezTo>
                        <a:pt x="21283" y="10138"/>
                        <a:pt x="21276" y="9993"/>
                        <a:pt x="21217" y="9878"/>
                      </a:cubicBezTo>
                      <a:cubicBezTo>
                        <a:pt x="21136" y="9720"/>
                        <a:pt x="21001" y="9614"/>
                        <a:pt x="20893" y="9483"/>
                      </a:cubicBezTo>
                      <a:cubicBezTo>
                        <a:pt x="20839" y="9285"/>
                        <a:pt x="20834" y="9056"/>
                        <a:pt x="20731" y="8890"/>
                      </a:cubicBezTo>
                      <a:cubicBezTo>
                        <a:pt x="20569" y="8626"/>
                        <a:pt x="20395" y="8374"/>
                        <a:pt x="20245" y="8100"/>
                      </a:cubicBezTo>
                      <a:cubicBezTo>
                        <a:pt x="20191" y="8001"/>
                        <a:pt x="20146" y="7894"/>
                        <a:pt x="20083" y="7803"/>
                      </a:cubicBezTo>
                      <a:cubicBezTo>
                        <a:pt x="20010" y="7696"/>
                        <a:pt x="19911" y="7617"/>
                        <a:pt x="19840" y="7507"/>
                      </a:cubicBezTo>
                      <a:cubicBezTo>
                        <a:pt x="19721" y="7320"/>
                        <a:pt x="19654" y="7082"/>
                        <a:pt x="19516" y="6914"/>
                      </a:cubicBezTo>
                      <a:lnTo>
                        <a:pt x="19031" y="6322"/>
                      </a:lnTo>
                      <a:cubicBezTo>
                        <a:pt x="18950" y="6223"/>
                        <a:pt x="18890" y="6088"/>
                        <a:pt x="18788" y="6025"/>
                      </a:cubicBezTo>
                      <a:cubicBezTo>
                        <a:pt x="18680" y="5959"/>
                        <a:pt x="18568" y="5901"/>
                        <a:pt x="18464" y="5828"/>
                      </a:cubicBezTo>
                      <a:cubicBezTo>
                        <a:pt x="18379" y="5769"/>
                        <a:pt x="18310" y="5677"/>
                        <a:pt x="18221" y="5630"/>
                      </a:cubicBezTo>
                      <a:cubicBezTo>
                        <a:pt x="18118" y="5577"/>
                        <a:pt x="18005" y="5564"/>
                        <a:pt x="17897" y="5531"/>
                      </a:cubicBezTo>
                      <a:cubicBezTo>
                        <a:pt x="17816" y="5465"/>
                        <a:pt x="17743" y="5381"/>
                        <a:pt x="17654" y="5334"/>
                      </a:cubicBezTo>
                      <a:cubicBezTo>
                        <a:pt x="17451" y="5228"/>
                        <a:pt x="16915" y="5170"/>
                        <a:pt x="16763" y="5136"/>
                      </a:cubicBezTo>
                      <a:cubicBezTo>
                        <a:pt x="16654" y="5112"/>
                        <a:pt x="16549" y="5058"/>
                        <a:pt x="16439" y="5037"/>
                      </a:cubicBezTo>
                      <a:cubicBezTo>
                        <a:pt x="16198" y="4992"/>
                        <a:pt x="15953" y="4973"/>
                        <a:pt x="15710" y="4939"/>
                      </a:cubicBezTo>
                      <a:lnTo>
                        <a:pt x="15062" y="4840"/>
                      </a:lnTo>
                      <a:cubicBezTo>
                        <a:pt x="14766" y="4873"/>
                        <a:pt x="14468" y="4894"/>
                        <a:pt x="14172" y="4939"/>
                      </a:cubicBezTo>
                      <a:cubicBezTo>
                        <a:pt x="14035" y="4959"/>
                        <a:pt x="13903" y="5018"/>
                        <a:pt x="13767" y="5037"/>
                      </a:cubicBezTo>
                      <a:cubicBezTo>
                        <a:pt x="13444" y="5084"/>
                        <a:pt x="13119" y="5099"/>
                        <a:pt x="12795" y="5136"/>
                      </a:cubicBezTo>
                      <a:cubicBezTo>
                        <a:pt x="11165" y="5323"/>
                        <a:pt x="11664" y="5234"/>
                        <a:pt x="10690" y="5433"/>
                      </a:cubicBezTo>
                      <a:cubicBezTo>
                        <a:pt x="10582" y="5400"/>
                        <a:pt x="10456" y="5413"/>
                        <a:pt x="10366" y="5334"/>
                      </a:cubicBezTo>
                      <a:cubicBezTo>
                        <a:pt x="10256" y="5238"/>
                        <a:pt x="10212" y="5062"/>
                        <a:pt x="10123" y="4939"/>
                      </a:cubicBezTo>
                      <a:cubicBezTo>
                        <a:pt x="9996" y="4765"/>
                        <a:pt x="9853" y="4609"/>
                        <a:pt x="9718" y="4445"/>
                      </a:cubicBezTo>
                      <a:cubicBezTo>
                        <a:pt x="9691" y="4346"/>
                        <a:pt x="9660" y="4249"/>
                        <a:pt x="9637" y="4148"/>
                      </a:cubicBezTo>
                      <a:cubicBezTo>
                        <a:pt x="9606" y="4018"/>
                        <a:pt x="9600" y="3878"/>
                        <a:pt x="9556" y="3753"/>
                      </a:cubicBezTo>
                      <a:cubicBezTo>
                        <a:pt x="9517" y="3644"/>
                        <a:pt x="9448" y="3556"/>
                        <a:pt x="9394" y="3457"/>
                      </a:cubicBezTo>
                      <a:cubicBezTo>
                        <a:pt x="9367" y="3325"/>
                        <a:pt x="9337" y="3194"/>
                        <a:pt x="9313" y="3062"/>
                      </a:cubicBezTo>
                      <a:cubicBezTo>
                        <a:pt x="9283" y="2898"/>
                        <a:pt x="9268" y="2730"/>
                        <a:pt x="9232" y="2568"/>
                      </a:cubicBezTo>
                      <a:cubicBezTo>
                        <a:pt x="9187" y="2367"/>
                        <a:pt x="9124" y="2173"/>
                        <a:pt x="9070" y="1975"/>
                      </a:cubicBezTo>
                      <a:cubicBezTo>
                        <a:pt x="9043" y="1876"/>
                        <a:pt x="9010" y="1780"/>
                        <a:pt x="8989" y="1679"/>
                      </a:cubicBezTo>
                      <a:cubicBezTo>
                        <a:pt x="8978" y="1626"/>
                        <a:pt x="8873" y="1072"/>
                        <a:pt x="8827" y="987"/>
                      </a:cubicBezTo>
                      <a:cubicBezTo>
                        <a:pt x="8763" y="871"/>
                        <a:pt x="8665" y="790"/>
                        <a:pt x="8584" y="691"/>
                      </a:cubicBezTo>
                      <a:cubicBezTo>
                        <a:pt x="8557" y="592"/>
                        <a:pt x="8563" y="468"/>
                        <a:pt x="8503" y="395"/>
                      </a:cubicBezTo>
                      <a:cubicBezTo>
                        <a:pt x="8365" y="227"/>
                        <a:pt x="8017" y="0"/>
                        <a:pt x="8017" y="0"/>
                      </a:cubicBezTo>
                      <a:cubicBezTo>
                        <a:pt x="7369" y="526"/>
                        <a:pt x="8152" y="-165"/>
                        <a:pt x="7612" y="494"/>
                      </a:cubicBezTo>
                      <a:cubicBezTo>
                        <a:pt x="7347" y="817"/>
                        <a:pt x="7207" y="740"/>
                        <a:pt x="7126" y="790"/>
                      </a:cubicBezTo>
                      <a:close/>
                    </a:path>
                  </a:pathLst>
                </a:custGeom>
                <a:solidFill>
                  <a:srgbClr val="2DA2BF">
                    <a:alpha val="74000"/>
                  </a:srgbClr>
                </a:solidFill>
                <a:ln w="28575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 defTabSz="914400">
                    <a:defRPr sz="4800" b="1">
                      <a:solidFill>
                        <a:srgbClr val="D96F56"/>
                      </a:solidFill>
                      <a:effectLst>
                        <a:outerShdw blurRad="12700" dist="20323" dir="1799338" rotWithShape="0">
                          <a:srgbClr val="000000"/>
                        </a:outerShdw>
                      </a:effectLst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82" name="Shape 82"/>
                <p:cNvSpPr/>
                <p:nvPr/>
              </p:nvSpPr>
              <p:spPr>
                <a:xfrm>
                  <a:off x="666303" y="1313027"/>
                  <a:ext cx="3473890" cy="16687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noAutofit/>
                </a:bodyPr>
                <a:lstStyle>
                  <a:lvl1pPr defTabSz="914400">
                    <a:defRPr sz="4800" b="1">
                      <a:solidFill>
                        <a:srgbClr val="D96F56"/>
                      </a:solidFill>
                      <a:effectLst>
                        <a:outerShdw blurRad="12700" dist="20323" dir="1799338" rotWithShape="0">
                          <a:srgbClr val="000000"/>
                        </a:outerShdw>
                      </a:effectLst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lvl="0">
                    <a:defRPr sz="1800" b="0">
                      <a:solidFill>
                        <a:srgbClr val="000000"/>
                      </a:solidFill>
                      <a:effectLst/>
                    </a:defRPr>
                  </a:pPr>
                  <a:r>
                    <a:rPr sz="4800" b="1">
                      <a:solidFill>
                        <a:srgbClr val="D96F56"/>
                      </a:solidFill>
                      <a:effectLst>
                        <a:outerShdw blurRad="12700" dist="20323" dir="1799338" rotWithShape="0">
                          <a:srgbClr val="000000"/>
                        </a:outerShdw>
                      </a:effectLst>
                    </a:rPr>
                    <a:t>App</a:t>
                  </a:r>
                </a:p>
              </p:txBody>
            </p:sp>
          </p:grpSp>
          <p:grpSp>
            <p:nvGrpSpPr>
              <p:cNvPr id="86" name="Group 86"/>
              <p:cNvGrpSpPr/>
              <p:nvPr/>
            </p:nvGrpSpPr>
            <p:grpSpPr>
              <a:xfrm>
                <a:off x="1250654" y="0"/>
                <a:ext cx="4938512" cy="2849144"/>
                <a:chOff x="0" y="0"/>
                <a:chExt cx="4938511" cy="2849143"/>
              </a:xfrm>
            </p:grpSpPr>
            <p:sp>
              <p:nvSpPr>
                <p:cNvPr id="84" name="Shape 84"/>
                <p:cNvSpPr/>
                <p:nvPr/>
              </p:nvSpPr>
              <p:spPr>
                <a:xfrm>
                  <a:off x="0" y="0"/>
                  <a:ext cx="4938512" cy="28491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09" extrusionOk="0">
                      <a:moveTo>
                        <a:pt x="0" y="2179"/>
                      </a:moveTo>
                      <a:cubicBezTo>
                        <a:pt x="277" y="3060"/>
                        <a:pt x="586" y="3916"/>
                        <a:pt x="831" y="4824"/>
                      </a:cubicBezTo>
                      <a:cubicBezTo>
                        <a:pt x="896" y="5065"/>
                        <a:pt x="873" y="5351"/>
                        <a:pt x="923" y="5602"/>
                      </a:cubicBezTo>
                      <a:cubicBezTo>
                        <a:pt x="1012" y="6052"/>
                        <a:pt x="1266" y="6604"/>
                        <a:pt x="1385" y="7003"/>
                      </a:cubicBezTo>
                      <a:cubicBezTo>
                        <a:pt x="1428" y="7150"/>
                        <a:pt x="1429" y="7327"/>
                        <a:pt x="1477" y="7470"/>
                      </a:cubicBezTo>
                      <a:cubicBezTo>
                        <a:pt x="1553" y="7695"/>
                        <a:pt x="1666" y="7880"/>
                        <a:pt x="1754" y="8092"/>
                      </a:cubicBezTo>
                      <a:cubicBezTo>
                        <a:pt x="1881" y="8399"/>
                        <a:pt x="2000" y="8715"/>
                        <a:pt x="2123" y="9026"/>
                      </a:cubicBezTo>
                      <a:cubicBezTo>
                        <a:pt x="2279" y="9421"/>
                        <a:pt x="2348" y="9660"/>
                        <a:pt x="2585" y="9960"/>
                      </a:cubicBezTo>
                      <a:cubicBezTo>
                        <a:pt x="2728" y="10141"/>
                        <a:pt x="2894" y="10266"/>
                        <a:pt x="3046" y="10427"/>
                      </a:cubicBezTo>
                      <a:cubicBezTo>
                        <a:pt x="3140" y="10526"/>
                        <a:pt x="3222" y="10662"/>
                        <a:pt x="3323" y="10738"/>
                      </a:cubicBezTo>
                      <a:cubicBezTo>
                        <a:pt x="3501" y="10871"/>
                        <a:pt x="3703" y="10902"/>
                        <a:pt x="3877" y="11049"/>
                      </a:cubicBezTo>
                      <a:cubicBezTo>
                        <a:pt x="4042" y="11188"/>
                        <a:pt x="4543" y="11632"/>
                        <a:pt x="4708" y="11672"/>
                      </a:cubicBezTo>
                      <a:cubicBezTo>
                        <a:pt x="5196" y="11789"/>
                        <a:pt x="5693" y="11760"/>
                        <a:pt x="6185" y="11827"/>
                      </a:cubicBezTo>
                      <a:cubicBezTo>
                        <a:pt x="6832" y="11916"/>
                        <a:pt x="7475" y="12066"/>
                        <a:pt x="8123" y="12138"/>
                      </a:cubicBezTo>
                      <a:lnTo>
                        <a:pt x="9508" y="12294"/>
                      </a:lnTo>
                      <a:cubicBezTo>
                        <a:pt x="9962" y="12550"/>
                        <a:pt x="9648" y="12267"/>
                        <a:pt x="9969" y="12917"/>
                      </a:cubicBezTo>
                      <a:cubicBezTo>
                        <a:pt x="10278" y="13541"/>
                        <a:pt x="10214" y="13179"/>
                        <a:pt x="10431" y="13850"/>
                      </a:cubicBezTo>
                      <a:cubicBezTo>
                        <a:pt x="11059" y="15792"/>
                        <a:pt x="10563" y="14496"/>
                        <a:pt x="10985" y="15562"/>
                      </a:cubicBezTo>
                      <a:cubicBezTo>
                        <a:pt x="11015" y="15770"/>
                        <a:pt x="11056" y="15974"/>
                        <a:pt x="11077" y="16185"/>
                      </a:cubicBezTo>
                      <a:cubicBezTo>
                        <a:pt x="11118" y="16597"/>
                        <a:pt x="11128" y="17017"/>
                        <a:pt x="11169" y="17430"/>
                      </a:cubicBezTo>
                      <a:cubicBezTo>
                        <a:pt x="11191" y="17645"/>
                        <a:pt x="11294" y="18284"/>
                        <a:pt x="11354" y="18519"/>
                      </a:cubicBezTo>
                      <a:cubicBezTo>
                        <a:pt x="11408" y="18732"/>
                        <a:pt x="11458" y="18953"/>
                        <a:pt x="11538" y="19142"/>
                      </a:cubicBezTo>
                      <a:cubicBezTo>
                        <a:pt x="11614" y="19321"/>
                        <a:pt x="11732" y="19439"/>
                        <a:pt x="11815" y="19608"/>
                      </a:cubicBezTo>
                      <a:cubicBezTo>
                        <a:pt x="12051" y="20084"/>
                        <a:pt x="11919" y="20118"/>
                        <a:pt x="12277" y="20387"/>
                      </a:cubicBezTo>
                      <a:cubicBezTo>
                        <a:pt x="12455" y="20520"/>
                        <a:pt x="12646" y="20594"/>
                        <a:pt x="12831" y="20698"/>
                      </a:cubicBezTo>
                      <a:cubicBezTo>
                        <a:pt x="13285" y="20953"/>
                        <a:pt x="13012" y="20826"/>
                        <a:pt x="13662" y="21009"/>
                      </a:cubicBezTo>
                      <a:cubicBezTo>
                        <a:pt x="14308" y="20905"/>
                        <a:pt x="14960" y="20878"/>
                        <a:pt x="15600" y="20698"/>
                      </a:cubicBezTo>
                      <a:cubicBezTo>
                        <a:pt x="15824" y="20635"/>
                        <a:pt x="15897" y="20260"/>
                        <a:pt x="16062" y="20075"/>
                      </a:cubicBezTo>
                      <a:cubicBezTo>
                        <a:pt x="16176" y="19947"/>
                        <a:pt x="16308" y="19868"/>
                        <a:pt x="16431" y="19764"/>
                      </a:cubicBezTo>
                      <a:cubicBezTo>
                        <a:pt x="17093" y="18647"/>
                        <a:pt x="16828" y="19182"/>
                        <a:pt x="17262" y="18208"/>
                      </a:cubicBezTo>
                      <a:cubicBezTo>
                        <a:pt x="17432" y="17060"/>
                        <a:pt x="17249" y="18102"/>
                        <a:pt x="17538" y="16963"/>
                      </a:cubicBezTo>
                      <a:cubicBezTo>
                        <a:pt x="17577" y="16812"/>
                        <a:pt x="17587" y="16643"/>
                        <a:pt x="17631" y="16496"/>
                      </a:cubicBezTo>
                      <a:cubicBezTo>
                        <a:pt x="17711" y="16225"/>
                        <a:pt x="17827" y="15988"/>
                        <a:pt x="17908" y="15718"/>
                      </a:cubicBezTo>
                      <a:cubicBezTo>
                        <a:pt x="18147" y="14910"/>
                        <a:pt x="17824" y="15548"/>
                        <a:pt x="18185" y="14940"/>
                      </a:cubicBezTo>
                      <a:cubicBezTo>
                        <a:pt x="18246" y="14680"/>
                        <a:pt x="18287" y="14404"/>
                        <a:pt x="18369" y="14162"/>
                      </a:cubicBezTo>
                      <a:cubicBezTo>
                        <a:pt x="18412" y="14034"/>
                        <a:pt x="18499" y="13965"/>
                        <a:pt x="18554" y="13850"/>
                      </a:cubicBezTo>
                      <a:cubicBezTo>
                        <a:pt x="18623" y="13704"/>
                        <a:pt x="18677" y="13539"/>
                        <a:pt x="18738" y="13383"/>
                      </a:cubicBezTo>
                      <a:cubicBezTo>
                        <a:pt x="18994" y="12092"/>
                        <a:pt x="18565" y="14123"/>
                        <a:pt x="19200" y="11983"/>
                      </a:cubicBezTo>
                      <a:cubicBezTo>
                        <a:pt x="19262" y="11775"/>
                        <a:pt x="19305" y="11549"/>
                        <a:pt x="19385" y="11360"/>
                      </a:cubicBezTo>
                      <a:cubicBezTo>
                        <a:pt x="19460" y="11181"/>
                        <a:pt x="19577" y="11061"/>
                        <a:pt x="19662" y="10893"/>
                      </a:cubicBezTo>
                      <a:cubicBezTo>
                        <a:pt x="19762" y="10697"/>
                        <a:pt x="19830" y="10454"/>
                        <a:pt x="19938" y="10271"/>
                      </a:cubicBezTo>
                      <a:cubicBezTo>
                        <a:pt x="20017" y="10139"/>
                        <a:pt x="20130" y="10079"/>
                        <a:pt x="20215" y="9960"/>
                      </a:cubicBezTo>
                      <a:cubicBezTo>
                        <a:pt x="20728" y="9239"/>
                        <a:pt x="20286" y="9779"/>
                        <a:pt x="20677" y="9026"/>
                      </a:cubicBezTo>
                      <a:cubicBezTo>
                        <a:pt x="20820" y="8750"/>
                        <a:pt x="21138" y="8248"/>
                        <a:pt x="21138" y="8248"/>
                      </a:cubicBezTo>
                      <a:cubicBezTo>
                        <a:pt x="21169" y="8092"/>
                        <a:pt x="21187" y="7928"/>
                        <a:pt x="21231" y="7781"/>
                      </a:cubicBezTo>
                      <a:cubicBezTo>
                        <a:pt x="21280" y="7614"/>
                        <a:pt x="21360" y="7476"/>
                        <a:pt x="21415" y="7314"/>
                      </a:cubicBezTo>
                      <a:cubicBezTo>
                        <a:pt x="21484" y="7113"/>
                        <a:pt x="21538" y="6899"/>
                        <a:pt x="21600" y="6692"/>
                      </a:cubicBezTo>
                      <a:cubicBezTo>
                        <a:pt x="21569" y="6173"/>
                        <a:pt x="21599" y="5634"/>
                        <a:pt x="21508" y="5135"/>
                      </a:cubicBezTo>
                      <a:cubicBezTo>
                        <a:pt x="21469" y="4925"/>
                        <a:pt x="21335" y="4801"/>
                        <a:pt x="21231" y="4669"/>
                      </a:cubicBezTo>
                      <a:cubicBezTo>
                        <a:pt x="20837" y="4170"/>
                        <a:pt x="20470" y="3753"/>
                        <a:pt x="20031" y="3424"/>
                      </a:cubicBezTo>
                      <a:cubicBezTo>
                        <a:pt x="19879" y="3310"/>
                        <a:pt x="19717" y="3237"/>
                        <a:pt x="19569" y="3112"/>
                      </a:cubicBezTo>
                      <a:cubicBezTo>
                        <a:pt x="19470" y="3029"/>
                        <a:pt x="19394" y="2875"/>
                        <a:pt x="19292" y="2801"/>
                      </a:cubicBezTo>
                      <a:cubicBezTo>
                        <a:pt x="19176" y="2717"/>
                        <a:pt x="19045" y="2704"/>
                        <a:pt x="18923" y="2645"/>
                      </a:cubicBezTo>
                      <a:cubicBezTo>
                        <a:pt x="18830" y="2600"/>
                        <a:pt x="18736" y="2554"/>
                        <a:pt x="18646" y="2490"/>
                      </a:cubicBezTo>
                      <a:cubicBezTo>
                        <a:pt x="17133" y="1397"/>
                        <a:pt x="19155" y="2753"/>
                        <a:pt x="18000" y="2023"/>
                      </a:cubicBezTo>
                      <a:cubicBezTo>
                        <a:pt x="17845" y="1925"/>
                        <a:pt x="17700" y="1774"/>
                        <a:pt x="17538" y="1712"/>
                      </a:cubicBezTo>
                      <a:cubicBezTo>
                        <a:pt x="17082" y="1534"/>
                        <a:pt x="15513" y="1420"/>
                        <a:pt x="15323" y="1400"/>
                      </a:cubicBezTo>
                      <a:cubicBezTo>
                        <a:pt x="14784" y="1271"/>
                        <a:pt x="14701" y="1271"/>
                        <a:pt x="14215" y="1089"/>
                      </a:cubicBezTo>
                      <a:cubicBezTo>
                        <a:pt x="14092" y="1043"/>
                        <a:pt x="13968" y="995"/>
                        <a:pt x="13846" y="934"/>
                      </a:cubicBezTo>
                      <a:cubicBezTo>
                        <a:pt x="13660" y="839"/>
                        <a:pt x="13481" y="702"/>
                        <a:pt x="13292" y="622"/>
                      </a:cubicBezTo>
                      <a:cubicBezTo>
                        <a:pt x="13111" y="546"/>
                        <a:pt x="12923" y="519"/>
                        <a:pt x="12738" y="467"/>
                      </a:cubicBezTo>
                      <a:cubicBezTo>
                        <a:pt x="12277" y="519"/>
                        <a:pt x="11814" y="545"/>
                        <a:pt x="11354" y="622"/>
                      </a:cubicBezTo>
                      <a:cubicBezTo>
                        <a:pt x="10879" y="702"/>
                        <a:pt x="10991" y="761"/>
                        <a:pt x="10615" y="934"/>
                      </a:cubicBezTo>
                      <a:cubicBezTo>
                        <a:pt x="10371" y="1046"/>
                        <a:pt x="10123" y="1141"/>
                        <a:pt x="9877" y="1245"/>
                      </a:cubicBezTo>
                      <a:cubicBezTo>
                        <a:pt x="9754" y="1297"/>
                        <a:pt x="9632" y="1358"/>
                        <a:pt x="9508" y="1400"/>
                      </a:cubicBezTo>
                      <a:lnTo>
                        <a:pt x="9046" y="1556"/>
                      </a:lnTo>
                      <a:cubicBezTo>
                        <a:pt x="8954" y="1712"/>
                        <a:pt x="8878" y="1901"/>
                        <a:pt x="8769" y="2023"/>
                      </a:cubicBezTo>
                      <a:cubicBezTo>
                        <a:pt x="8688" y="2114"/>
                        <a:pt x="8582" y="2114"/>
                        <a:pt x="8492" y="2179"/>
                      </a:cubicBezTo>
                      <a:cubicBezTo>
                        <a:pt x="8366" y="2270"/>
                        <a:pt x="8251" y="2404"/>
                        <a:pt x="8123" y="2490"/>
                      </a:cubicBezTo>
                      <a:cubicBezTo>
                        <a:pt x="7942" y="2612"/>
                        <a:pt x="7736" y="2632"/>
                        <a:pt x="7569" y="2801"/>
                      </a:cubicBezTo>
                      <a:cubicBezTo>
                        <a:pt x="6973" y="3404"/>
                        <a:pt x="7284" y="3209"/>
                        <a:pt x="6646" y="3424"/>
                      </a:cubicBezTo>
                      <a:cubicBezTo>
                        <a:pt x="6585" y="3527"/>
                        <a:pt x="6548" y="3721"/>
                        <a:pt x="6462" y="3735"/>
                      </a:cubicBezTo>
                      <a:cubicBezTo>
                        <a:pt x="5825" y="3832"/>
                        <a:pt x="5717" y="3652"/>
                        <a:pt x="5262" y="3268"/>
                      </a:cubicBezTo>
                      <a:cubicBezTo>
                        <a:pt x="5108" y="3009"/>
                        <a:pt x="4981" y="2693"/>
                        <a:pt x="4800" y="2490"/>
                      </a:cubicBezTo>
                      <a:cubicBezTo>
                        <a:pt x="4708" y="2386"/>
                        <a:pt x="4606" y="2303"/>
                        <a:pt x="4523" y="2179"/>
                      </a:cubicBezTo>
                      <a:cubicBezTo>
                        <a:pt x="3686" y="924"/>
                        <a:pt x="4301" y="1524"/>
                        <a:pt x="3600" y="934"/>
                      </a:cubicBezTo>
                      <a:cubicBezTo>
                        <a:pt x="3538" y="778"/>
                        <a:pt x="3520" y="531"/>
                        <a:pt x="3415" y="467"/>
                      </a:cubicBezTo>
                      <a:cubicBezTo>
                        <a:pt x="1690" y="-591"/>
                        <a:pt x="3129" y="923"/>
                        <a:pt x="2308" y="0"/>
                      </a:cubicBezTo>
                      <a:cubicBezTo>
                        <a:pt x="1785" y="52"/>
                        <a:pt x="1256" y="18"/>
                        <a:pt x="738" y="155"/>
                      </a:cubicBezTo>
                      <a:cubicBezTo>
                        <a:pt x="543" y="208"/>
                        <a:pt x="517" y="747"/>
                        <a:pt x="462" y="934"/>
                      </a:cubicBezTo>
                      <a:cubicBezTo>
                        <a:pt x="345" y="1326"/>
                        <a:pt x="77" y="1971"/>
                        <a:pt x="0" y="2179"/>
                      </a:cubicBezTo>
                      <a:close/>
                    </a:path>
                  </a:pathLst>
                </a:custGeom>
                <a:solidFill>
                  <a:srgbClr val="0070C0">
                    <a:alpha val="76000"/>
                  </a:srgbClr>
                </a:solidFill>
                <a:ln w="28575" cap="flat">
                  <a:solidFill>
                    <a:srgbClr val="F2F2F2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 defTabSz="914400">
                    <a:defRPr sz="3600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85" name="Shape 85"/>
                <p:cNvSpPr/>
                <p:nvPr/>
              </p:nvSpPr>
              <p:spPr>
                <a:xfrm>
                  <a:off x="888906" y="301486"/>
                  <a:ext cx="3163424" cy="12173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noAutofit/>
                </a:bodyPr>
                <a:lstStyle>
                  <a:lvl1pPr defTabSz="914400">
                    <a:defRPr sz="3600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3600">
                      <a:solidFill>
                        <a:srgbClr val="FFFFFF"/>
                      </a:solidFill>
                    </a:rPr>
                    <a:t>    App</a:t>
                  </a:r>
                </a:p>
              </p:txBody>
            </p:sp>
          </p:grpSp>
          <p:grpSp>
            <p:nvGrpSpPr>
              <p:cNvPr id="89" name="Group 89"/>
              <p:cNvGrpSpPr/>
              <p:nvPr/>
            </p:nvGrpSpPr>
            <p:grpSpPr>
              <a:xfrm>
                <a:off x="4801335" y="1253530"/>
                <a:ext cx="3608556" cy="2143948"/>
                <a:chOff x="0" y="0"/>
                <a:chExt cx="3608555" cy="2143946"/>
              </a:xfrm>
            </p:grpSpPr>
            <p:sp>
              <p:nvSpPr>
                <p:cNvPr id="87" name="Shape 87"/>
                <p:cNvSpPr/>
                <p:nvPr/>
              </p:nvSpPr>
              <p:spPr>
                <a:xfrm>
                  <a:off x="0" y="0"/>
                  <a:ext cx="3608556" cy="214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7" h="21600" extrusionOk="0">
                      <a:moveTo>
                        <a:pt x="0" y="16555"/>
                      </a:moveTo>
                      <a:cubicBezTo>
                        <a:pt x="42" y="15714"/>
                        <a:pt x="110" y="14874"/>
                        <a:pt x="127" y="14032"/>
                      </a:cubicBezTo>
                      <a:cubicBezTo>
                        <a:pt x="195" y="10669"/>
                        <a:pt x="135" y="7302"/>
                        <a:pt x="254" y="3942"/>
                      </a:cubicBezTo>
                      <a:cubicBezTo>
                        <a:pt x="262" y="3707"/>
                        <a:pt x="433" y="3527"/>
                        <a:pt x="508" y="3311"/>
                      </a:cubicBezTo>
                      <a:cubicBezTo>
                        <a:pt x="691" y="2779"/>
                        <a:pt x="601" y="2807"/>
                        <a:pt x="762" y="2207"/>
                      </a:cubicBezTo>
                      <a:cubicBezTo>
                        <a:pt x="834" y="1939"/>
                        <a:pt x="907" y="1667"/>
                        <a:pt x="1016" y="1419"/>
                      </a:cubicBezTo>
                      <a:cubicBezTo>
                        <a:pt x="1381" y="589"/>
                        <a:pt x="1451" y="563"/>
                        <a:pt x="1905" y="0"/>
                      </a:cubicBezTo>
                      <a:cubicBezTo>
                        <a:pt x="2752" y="53"/>
                        <a:pt x="3600" y="74"/>
                        <a:pt x="4445" y="158"/>
                      </a:cubicBezTo>
                      <a:cubicBezTo>
                        <a:pt x="4983" y="211"/>
                        <a:pt x="5017" y="315"/>
                        <a:pt x="5461" y="473"/>
                      </a:cubicBezTo>
                      <a:cubicBezTo>
                        <a:pt x="5880" y="621"/>
                        <a:pt x="6167" y="680"/>
                        <a:pt x="6604" y="788"/>
                      </a:cubicBezTo>
                      <a:cubicBezTo>
                        <a:pt x="6773" y="893"/>
                        <a:pt x="6935" y="1021"/>
                        <a:pt x="7112" y="1104"/>
                      </a:cubicBezTo>
                      <a:cubicBezTo>
                        <a:pt x="7275" y="1180"/>
                        <a:pt x="7464" y="1164"/>
                        <a:pt x="7620" y="1261"/>
                      </a:cubicBezTo>
                      <a:cubicBezTo>
                        <a:pt x="7893" y="1431"/>
                        <a:pt x="8128" y="1682"/>
                        <a:pt x="8382" y="1892"/>
                      </a:cubicBezTo>
                      <a:cubicBezTo>
                        <a:pt x="8509" y="1997"/>
                        <a:pt x="8627" y="2123"/>
                        <a:pt x="8763" y="2207"/>
                      </a:cubicBezTo>
                      <a:cubicBezTo>
                        <a:pt x="10177" y="3085"/>
                        <a:pt x="8396" y="2036"/>
                        <a:pt x="9779" y="2680"/>
                      </a:cubicBezTo>
                      <a:cubicBezTo>
                        <a:pt x="9956" y="2763"/>
                        <a:pt x="10125" y="2875"/>
                        <a:pt x="10287" y="2996"/>
                      </a:cubicBezTo>
                      <a:cubicBezTo>
                        <a:pt x="10549" y="3191"/>
                        <a:pt x="10753" y="3534"/>
                        <a:pt x="11049" y="3626"/>
                      </a:cubicBezTo>
                      <a:cubicBezTo>
                        <a:pt x="11388" y="3731"/>
                        <a:pt x="11734" y="3805"/>
                        <a:pt x="12065" y="3942"/>
                      </a:cubicBezTo>
                      <a:cubicBezTo>
                        <a:pt x="12192" y="3994"/>
                        <a:pt x="12326" y="4025"/>
                        <a:pt x="12446" y="4099"/>
                      </a:cubicBezTo>
                      <a:cubicBezTo>
                        <a:pt x="12583" y="4184"/>
                        <a:pt x="12684" y="4350"/>
                        <a:pt x="12827" y="4415"/>
                      </a:cubicBezTo>
                      <a:cubicBezTo>
                        <a:pt x="13155" y="4563"/>
                        <a:pt x="13843" y="4730"/>
                        <a:pt x="13843" y="4730"/>
                      </a:cubicBezTo>
                      <a:cubicBezTo>
                        <a:pt x="14182" y="4940"/>
                        <a:pt x="14544" y="5100"/>
                        <a:pt x="14859" y="5361"/>
                      </a:cubicBezTo>
                      <a:cubicBezTo>
                        <a:pt x="15164" y="5613"/>
                        <a:pt x="15260" y="5752"/>
                        <a:pt x="15621" y="5834"/>
                      </a:cubicBezTo>
                      <a:cubicBezTo>
                        <a:pt x="15957" y="5909"/>
                        <a:pt x="16298" y="5939"/>
                        <a:pt x="16637" y="5991"/>
                      </a:cubicBezTo>
                      <a:cubicBezTo>
                        <a:pt x="16764" y="6044"/>
                        <a:pt x="16887" y="6113"/>
                        <a:pt x="17018" y="6149"/>
                      </a:cubicBezTo>
                      <a:cubicBezTo>
                        <a:pt x="17901" y="6392"/>
                        <a:pt x="17565" y="6195"/>
                        <a:pt x="18288" y="6464"/>
                      </a:cubicBezTo>
                      <a:cubicBezTo>
                        <a:pt x="18545" y="6560"/>
                        <a:pt x="19050" y="6780"/>
                        <a:pt x="19050" y="6780"/>
                      </a:cubicBezTo>
                      <a:cubicBezTo>
                        <a:pt x="19924" y="7502"/>
                        <a:pt x="19523" y="7290"/>
                        <a:pt x="20193" y="7568"/>
                      </a:cubicBezTo>
                      <a:cubicBezTo>
                        <a:pt x="20320" y="7726"/>
                        <a:pt x="20436" y="7898"/>
                        <a:pt x="20574" y="8041"/>
                      </a:cubicBezTo>
                      <a:cubicBezTo>
                        <a:pt x="21600" y="9102"/>
                        <a:pt x="20897" y="7065"/>
                        <a:pt x="21082" y="11194"/>
                      </a:cubicBezTo>
                      <a:cubicBezTo>
                        <a:pt x="21040" y="12403"/>
                        <a:pt x="21025" y="13614"/>
                        <a:pt x="20955" y="14820"/>
                      </a:cubicBezTo>
                      <a:cubicBezTo>
                        <a:pt x="20940" y="15088"/>
                        <a:pt x="20944" y="15383"/>
                        <a:pt x="20828" y="15609"/>
                      </a:cubicBezTo>
                      <a:cubicBezTo>
                        <a:pt x="20635" y="15985"/>
                        <a:pt x="20320" y="16239"/>
                        <a:pt x="20066" y="16555"/>
                      </a:cubicBezTo>
                      <a:lnTo>
                        <a:pt x="19558" y="17185"/>
                      </a:lnTo>
                      <a:cubicBezTo>
                        <a:pt x="19431" y="17343"/>
                        <a:pt x="19327" y="17535"/>
                        <a:pt x="19177" y="17658"/>
                      </a:cubicBezTo>
                      <a:cubicBezTo>
                        <a:pt x="19050" y="17763"/>
                        <a:pt x="18913" y="17852"/>
                        <a:pt x="18796" y="17974"/>
                      </a:cubicBezTo>
                      <a:cubicBezTo>
                        <a:pt x="18658" y="18116"/>
                        <a:pt x="18553" y="18304"/>
                        <a:pt x="18415" y="18447"/>
                      </a:cubicBezTo>
                      <a:cubicBezTo>
                        <a:pt x="17870" y="19010"/>
                        <a:pt x="18159" y="18481"/>
                        <a:pt x="17653" y="19235"/>
                      </a:cubicBezTo>
                      <a:cubicBezTo>
                        <a:pt x="17555" y="19381"/>
                        <a:pt x="17514" y="19583"/>
                        <a:pt x="17399" y="19708"/>
                      </a:cubicBezTo>
                      <a:cubicBezTo>
                        <a:pt x="17169" y="19958"/>
                        <a:pt x="16891" y="20128"/>
                        <a:pt x="16637" y="20339"/>
                      </a:cubicBezTo>
                      <a:cubicBezTo>
                        <a:pt x="16510" y="20444"/>
                        <a:pt x="16378" y="20540"/>
                        <a:pt x="16256" y="20654"/>
                      </a:cubicBezTo>
                      <a:cubicBezTo>
                        <a:pt x="16087" y="20812"/>
                        <a:pt x="15937" y="21009"/>
                        <a:pt x="15748" y="21127"/>
                      </a:cubicBezTo>
                      <a:cubicBezTo>
                        <a:pt x="15318" y="21394"/>
                        <a:pt x="14816" y="21485"/>
                        <a:pt x="14351" y="21600"/>
                      </a:cubicBezTo>
                      <a:cubicBezTo>
                        <a:pt x="12996" y="21547"/>
                        <a:pt x="11640" y="21533"/>
                        <a:pt x="10287" y="21442"/>
                      </a:cubicBezTo>
                      <a:cubicBezTo>
                        <a:pt x="10060" y="21427"/>
                        <a:pt x="9523" y="21261"/>
                        <a:pt x="9271" y="21127"/>
                      </a:cubicBezTo>
                      <a:cubicBezTo>
                        <a:pt x="9097" y="21034"/>
                        <a:pt x="8939" y="20899"/>
                        <a:pt x="8763" y="20812"/>
                      </a:cubicBezTo>
                      <a:cubicBezTo>
                        <a:pt x="8514" y="20688"/>
                        <a:pt x="8255" y="20601"/>
                        <a:pt x="8001" y="20496"/>
                      </a:cubicBezTo>
                      <a:lnTo>
                        <a:pt x="7239" y="20181"/>
                      </a:lnTo>
                      <a:cubicBezTo>
                        <a:pt x="7112" y="20128"/>
                        <a:pt x="6969" y="20116"/>
                        <a:pt x="6858" y="20023"/>
                      </a:cubicBezTo>
                      <a:cubicBezTo>
                        <a:pt x="6332" y="19588"/>
                        <a:pt x="6625" y="19754"/>
                        <a:pt x="5969" y="19550"/>
                      </a:cubicBezTo>
                      <a:cubicBezTo>
                        <a:pt x="5658" y="19358"/>
                        <a:pt x="5416" y="19170"/>
                        <a:pt x="5080" y="19077"/>
                      </a:cubicBezTo>
                      <a:cubicBezTo>
                        <a:pt x="4121" y="18813"/>
                        <a:pt x="4368" y="19046"/>
                        <a:pt x="3302" y="18604"/>
                      </a:cubicBezTo>
                      <a:cubicBezTo>
                        <a:pt x="3048" y="18499"/>
                        <a:pt x="2763" y="18473"/>
                        <a:pt x="2540" y="18289"/>
                      </a:cubicBezTo>
                      <a:cubicBezTo>
                        <a:pt x="2413" y="18184"/>
                        <a:pt x="2283" y="18084"/>
                        <a:pt x="2159" y="17974"/>
                      </a:cubicBezTo>
                      <a:cubicBezTo>
                        <a:pt x="1987" y="17821"/>
                        <a:pt x="1835" y="17631"/>
                        <a:pt x="1651" y="17501"/>
                      </a:cubicBezTo>
                      <a:cubicBezTo>
                        <a:pt x="1535" y="17418"/>
                        <a:pt x="1397" y="17396"/>
                        <a:pt x="1270" y="17343"/>
                      </a:cubicBezTo>
                      <a:cubicBezTo>
                        <a:pt x="810" y="16963"/>
                        <a:pt x="1026" y="17112"/>
                        <a:pt x="635" y="16870"/>
                      </a:cubicBezTo>
                      <a:lnTo>
                        <a:pt x="0" y="16555"/>
                      </a:lnTo>
                      <a:close/>
                    </a:path>
                  </a:pathLst>
                </a:custGeom>
                <a:solidFill>
                  <a:srgbClr val="92D050">
                    <a:alpha val="72000"/>
                  </a:srgbClr>
                </a:solidFill>
                <a:ln w="42501" cap="flat">
                  <a:solidFill>
                    <a:srgbClr val="F2F2F2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 defTabSz="914400">
                    <a:defRPr sz="4400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88" name="Shape 88"/>
                <p:cNvSpPr/>
                <p:nvPr/>
              </p:nvSpPr>
              <p:spPr>
                <a:xfrm>
                  <a:off x="537176" y="300604"/>
                  <a:ext cx="2534497" cy="15427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noAutofit/>
                </a:bodyPr>
                <a:lstStyle>
                  <a:lvl1pPr defTabSz="914400">
                    <a:defRPr sz="4400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4400">
                      <a:solidFill>
                        <a:srgbClr val="FFFFFF"/>
                      </a:solidFill>
                    </a:rPr>
                    <a:t>App</a:t>
                  </a:r>
                </a:p>
              </p:txBody>
            </p:sp>
          </p:grpSp>
          <p:grpSp>
            <p:nvGrpSpPr>
              <p:cNvPr id="92" name="Group 92"/>
              <p:cNvGrpSpPr/>
              <p:nvPr/>
            </p:nvGrpSpPr>
            <p:grpSpPr>
              <a:xfrm>
                <a:off x="7713001" y="1939094"/>
                <a:ext cx="3850157" cy="2692593"/>
                <a:chOff x="0" y="0"/>
                <a:chExt cx="3850156" cy="2692591"/>
              </a:xfrm>
            </p:grpSpPr>
            <p:sp>
              <p:nvSpPr>
                <p:cNvPr id="90" name="Shape 90"/>
                <p:cNvSpPr/>
                <p:nvPr/>
              </p:nvSpPr>
              <p:spPr>
                <a:xfrm>
                  <a:off x="0" y="0"/>
                  <a:ext cx="3850157" cy="2692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6" h="21512" extrusionOk="0">
                      <a:moveTo>
                        <a:pt x="5679" y="1753"/>
                      </a:moveTo>
                      <a:cubicBezTo>
                        <a:pt x="6088" y="1594"/>
                        <a:pt x="6506" y="1479"/>
                        <a:pt x="6904" y="1275"/>
                      </a:cubicBezTo>
                      <a:cubicBezTo>
                        <a:pt x="7030" y="1210"/>
                        <a:pt x="7119" y="1042"/>
                        <a:pt x="7238" y="956"/>
                      </a:cubicBezTo>
                      <a:cubicBezTo>
                        <a:pt x="7343" y="881"/>
                        <a:pt x="7465" y="863"/>
                        <a:pt x="7573" y="797"/>
                      </a:cubicBezTo>
                      <a:cubicBezTo>
                        <a:pt x="7725" y="703"/>
                        <a:pt x="7864" y="566"/>
                        <a:pt x="8018" y="478"/>
                      </a:cubicBezTo>
                      <a:cubicBezTo>
                        <a:pt x="8236" y="353"/>
                        <a:pt x="8463" y="266"/>
                        <a:pt x="8686" y="159"/>
                      </a:cubicBezTo>
                      <a:lnTo>
                        <a:pt x="9020" y="0"/>
                      </a:lnTo>
                      <a:cubicBezTo>
                        <a:pt x="9354" y="53"/>
                        <a:pt x="9734" y="-88"/>
                        <a:pt x="10022" y="159"/>
                      </a:cubicBezTo>
                      <a:cubicBezTo>
                        <a:pt x="10185" y="299"/>
                        <a:pt x="10057" y="709"/>
                        <a:pt x="10134" y="956"/>
                      </a:cubicBezTo>
                      <a:cubicBezTo>
                        <a:pt x="10209" y="1199"/>
                        <a:pt x="10360" y="1377"/>
                        <a:pt x="10468" y="1594"/>
                      </a:cubicBezTo>
                      <a:cubicBezTo>
                        <a:pt x="10655" y="1968"/>
                        <a:pt x="10741" y="2279"/>
                        <a:pt x="11025" y="2550"/>
                      </a:cubicBezTo>
                      <a:cubicBezTo>
                        <a:pt x="11127" y="2647"/>
                        <a:pt x="11737" y="2839"/>
                        <a:pt x="11804" y="2868"/>
                      </a:cubicBezTo>
                      <a:cubicBezTo>
                        <a:pt x="12997" y="3380"/>
                        <a:pt x="11968" y="3115"/>
                        <a:pt x="13586" y="3346"/>
                      </a:cubicBezTo>
                      <a:cubicBezTo>
                        <a:pt x="13772" y="3400"/>
                        <a:pt x="13958" y="3447"/>
                        <a:pt x="14143" y="3506"/>
                      </a:cubicBezTo>
                      <a:cubicBezTo>
                        <a:pt x="14292" y="3553"/>
                        <a:pt x="14437" y="3629"/>
                        <a:pt x="14588" y="3665"/>
                      </a:cubicBezTo>
                      <a:cubicBezTo>
                        <a:pt x="14883" y="3736"/>
                        <a:pt x="15182" y="3771"/>
                        <a:pt x="15479" y="3824"/>
                      </a:cubicBezTo>
                      <a:cubicBezTo>
                        <a:pt x="16494" y="3734"/>
                        <a:pt x="16981" y="3805"/>
                        <a:pt x="17818" y="3506"/>
                      </a:cubicBezTo>
                      <a:cubicBezTo>
                        <a:pt x="17932" y="3465"/>
                        <a:pt x="18040" y="3400"/>
                        <a:pt x="18152" y="3346"/>
                      </a:cubicBezTo>
                      <a:cubicBezTo>
                        <a:pt x="18792" y="3957"/>
                        <a:pt x="18391" y="3530"/>
                        <a:pt x="19265" y="4781"/>
                      </a:cubicBezTo>
                      <a:lnTo>
                        <a:pt x="19599" y="5259"/>
                      </a:lnTo>
                      <a:cubicBezTo>
                        <a:pt x="19674" y="5577"/>
                        <a:pt x="19816" y="5879"/>
                        <a:pt x="19822" y="6215"/>
                      </a:cubicBezTo>
                      <a:cubicBezTo>
                        <a:pt x="19897" y="10065"/>
                        <a:pt x="19677" y="10381"/>
                        <a:pt x="20045" y="12748"/>
                      </a:cubicBezTo>
                      <a:cubicBezTo>
                        <a:pt x="20066" y="12886"/>
                        <a:pt x="20199" y="13686"/>
                        <a:pt x="20268" y="13863"/>
                      </a:cubicBezTo>
                      <a:cubicBezTo>
                        <a:pt x="20398" y="14198"/>
                        <a:pt x="20565" y="14501"/>
                        <a:pt x="20713" y="14819"/>
                      </a:cubicBezTo>
                      <a:cubicBezTo>
                        <a:pt x="20787" y="14979"/>
                        <a:pt x="20876" y="15126"/>
                        <a:pt x="20936" y="15297"/>
                      </a:cubicBezTo>
                      <a:lnTo>
                        <a:pt x="21381" y="16572"/>
                      </a:lnTo>
                      <a:cubicBezTo>
                        <a:pt x="21453" y="17593"/>
                        <a:pt x="21600" y="18582"/>
                        <a:pt x="21381" y="19600"/>
                      </a:cubicBezTo>
                      <a:cubicBezTo>
                        <a:pt x="21323" y="19872"/>
                        <a:pt x="20724" y="20735"/>
                        <a:pt x="20602" y="20875"/>
                      </a:cubicBezTo>
                      <a:cubicBezTo>
                        <a:pt x="20393" y="21114"/>
                        <a:pt x="19934" y="21512"/>
                        <a:pt x="19934" y="21512"/>
                      </a:cubicBezTo>
                      <a:cubicBezTo>
                        <a:pt x="19469" y="21438"/>
                        <a:pt x="18712" y="21419"/>
                        <a:pt x="18263" y="21034"/>
                      </a:cubicBezTo>
                      <a:cubicBezTo>
                        <a:pt x="17998" y="20806"/>
                        <a:pt x="17016" y="19935"/>
                        <a:pt x="16815" y="19919"/>
                      </a:cubicBezTo>
                      <a:lnTo>
                        <a:pt x="14922" y="19759"/>
                      </a:lnTo>
                      <a:cubicBezTo>
                        <a:pt x="14700" y="19706"/>
                        <a:pt x="14480" y="19600"/>
                        <a:pt x="14254" y="19600"/>
                      </a:cubicBezTo>
                      <a:cubicBezTo>
                        <a:pt x="12599" y="19600"/>
                        <a:pt x="12895" y="19505"/>
                        <a:pt x="12027" y="19919"/>
                      </a:cubicBezTo>
                      <a:cubicBezTo>
                        <a:pt x="11619" y="19865"/>
                        <a:pt x="11200" y="19901"/>
                        <a:pt x="10802" y="19759"/>
                      </a:cubicBezTo>
                      <a:cubicBezTo>
                        <a:pt x="10585" y="19681"/>
                        <a:pt x="10144" y="19144"/>
                        <a:pt x="9911" y="18962"/>
                      </a:cubicBezTo>
                      <a:cubicBezTo>
                        <a:pt x="9620" y="18735"/>
                        <a:pt x="9317" y="18538"/>
                        <a:pt x="9020" y="18325"/>
                      </a:cubicBezTo>
                      <a:cubicBezTo>
                        <a:pt x="8872" y="18219"/>
                        <a:pt x="8713" y="18138"/>
                        <a:pt x="8575" y="18006"/>
                      </a:cubicBezTo>
                      <a:lnTo>
                        <a:pt x="7907" y="17369"/>
                      </a:lnTo>
                      <a:cubicBezTo>
                        <a:pt x="7605" y="17081"/>
                        <a:pt x="7480" y="16934"/>
                        <a:pt x="7127" y="16732"/>
                      </a:cubicBezTo>
                      <a:cubicBezTo>
                        <a:pt x="6909" y="16607"/>
                        <a:pt x="6682" y="16519"/>
                        <a:pt x="6459" y="16413"/>
                      </a:cubicBezTo>
                      <a:lnTo>
                        <a:pt x="6125" y="16254"/>
                      </a:lnTo>
                      <a:cubicBezTo>
                        <a:pt x="6075" y="16266"/>
                        <a:pt x="5289" y="16402"/>
                        <a:pt x="5123" y="16572"/>
                      </a:cubicBezTo>
                      <a:cubicBezTo>
                        <a:pt x="4587" y="17120"/>
                        <a:pt x="4809" y="17275"/>
                        <a:pt x="4232" y="17688"/>
                      </a:cubicBezTo>
                      <a:cubicBezTo>
                        <a:pt x="4022" y="17838"/>
                        <a:pt x="3564" y="18006"/>
                        <a:pt x="3564" y="18006"/>
                      </a:cubicBezTo>
                      <a:cubicBezTo>
                        <a:pt x="3155" y="17900"/>
                        <a:pt x="2729" y="17887"/>
                        <a:pt x="2339" y="17688"/>
                      </a:cubicBezTo>
                      <a:cubicBezTo>
                        <a:pt x="2190" y="17612"/>
                        <a:pt x="2136" y="17335"/>
                        <a:pt x="2004" y="17210"/>
                      </a:cubicBezTo>
                      <a:cubicBezTo>
                        <a:pt x="1907" y="17116"/>
                        <a:pt x="1782" y="17103"/>
                        <a:pt x="1670" y="17050"/>
                      </a:cubicBezTo>
                      <a:cubicBezTo>
                        <a:pt x="1432" y="16027"/>
                        <a:pt x="1761" y="17136"/>
                        <a:pt x="1114" y="16094"/>
                      </a:cubicBezTo>
                      <a:cubicBezTo>
                        <a:pt x="936" y="15808"/>
                        <a:pt x="829" y="15445"/>
                        <a:pt x="668" y="15138"/>
                      </a:cubicBezTo>
                      <a:lnTo>
                        <a:pt x="334" y="14501"/>
                      </a:lnTo>
                      <a:cubicBezTo>
                        <a:pt x="95" y="13475"/>
                        <a:pt x="321" y="14550"/>
                        <a:pt x="111" y="12748"/>
                      </a:cubicBezTo>
                      <a:cubicBezTo>
                        <a:pt x="86" y="12532"/>
                        <a:pt x="37" y="12323"/>
                        <a:pt x="0" y="12111"/>
                      </a:cubicBezTo>
                      <a:cubicBezTo>
                        <a:pt x="37" y="11579"/>
                        <a:pt x="34" y="11039"/>
                        <a:pt x="111" y="10517"/>
                      </a:cubicBezTo>
                      <a:cubicBezTo>
                        <a:pt x="205" y="9879"/>
                        <a:pt x="426" y="9052"/>
                        <a:pt x="668" y="8446"/>
                      </a:cubicBezTo>
                      <a:cubicBezTo>
                        <a:pt x="818" y="8070"/>
                        <a:pt x="1054" y="7672"/>
                        <a:pt x="1225" y="7330"/>
                      </a:cubicBezTo>
                      <a:cubicBezTo>
                        <a:pt x="1303" y="7174"/>
                        <a:pt x="1370" y="7008"/>
                        <a:pt x="1448" y="6852"/>
                      </a:cubicBezTo>
                      <a:cubicBezTo>
                        <a:pt x="1665" y="6418"/>
                        <a:pt x="1926" y="5901"/>
                        <a:pt x="2227" y="5577"/>
                      </a:cubicBezTo>
                      <a:cubicBezTo>
                        <a:pt x="2360" y="5435"/>
                        <a:pt x="2529" y="5376"/>
                        <a:pt x="2673" y="5259"/>
                      </a:cubicBezTo>
                      <a:cubicBezTo>
                        <a:pt x="2789" y="5164"/>
                        <a:pt x="2891" y="5035"/>
                        <a:pt x="3007" y="4940"/>
                      </a:cubicBezTo>
                      <a:cubicBezTo>
                        <a:pt x="3151" y="4822"/>
                        <a:pt x="3308" y="4739"/>
                        <a:pt x="3452" y="4621"/>
                      </a:cubicBezTo>
                      <a:cubicBezTo>
                        <a:pt x="3568" y="4526"/>
                        <a:pt x="3663" y="4378"/>
                        <a:pt x="3786" y="4302"/>
                      </a:cubicBezTo>
                      <a:cubicBezTo>
                        <a:pt x="3927" y="4216"/>
                        <a:pt x="4083" y="4196"/>
                        <a:pt x="4232" y="4143"/>
                      </a:cubicBezTo>
                      <a:cubicBezTo>
                        <a:pt x="4761" y="3638"/>
                        <a:pt x="4439" y="3885"/>
                        <a:pt x="5234" y="3506"/>
                      </a:cubicBezTo>
                      <a:lnTo>
                        <a:pt x="5902" y="3187"/>
                      </a:lnTo>
                      <a:cubicBezTo>
                        <a:pt x="6013" y="3081"/>
                        <a:pt x="6148" y="3013"/>
                        <a:pt x="6236" y="2868"/>
                      </a:cubicBezTo>
                      <a:cubicBezTo>
                        <a:pt x="6412" y="2580"/>
                        <a:pt x="6682" y="1912"/>
                        <a:pt x="6682" y="1912"/>
                      </a:cubicBezTo>
                      <a:lnTo>
                        <a:pt x="6682" y="1594"/>
                      </a:lnTo>
                    </a:path>
                  </a:pathLst>
                </a:custGeom>
                <a:solidFill>
                  <a:srgbClr val="FFC000">
                    <a:alpha val="39000"/>
                  </a:srgbClr>
                </a:solidFill>
                <a:ln w="28575" cap="flat">
                  <a:solidFill>
                    <a:srgbClr val="F2F2F2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 defTabSz="914400">
                    <a:defRPr sz="3600" b="1" spc="50">
                      <a:solidFill>
                        <a:srgbClr val="000000"/>
                      </a:solidFill>
                      <a:effectLst>
                        <a:outerShdw blurRad="152400" dist="50804" dir="5400000" rotWithShape="0">
                          <a:srgbClr val="000000"/>
                        </a:outerShdw>
                      </a:effectLst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91" name="Shape 91"/>
                <p:cNvSpPr/>
                <p:nvPr/>
              </p:nvSpPr>
              <p:spPr>
                <a:xfrm>
                  <a:off x="768104" y="543638"/>
                  <a:ext cx="2954150" cy="12479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noAutofit/>
                </a:bodyPr>
                <a:lstStyle>
                  <a:lvl1pPr defTabSz="914400">
                    <a:defRPr sz="3600" b="1" spc="50">
                      <a:solidFill>
                        <a:srgbClr val="000000"/>
                      </a:solidFill>
                      <a:effectLst>
                        <a:outerShdw blurRad="152400" dist="50804" dir="5400000" rotWithShape="0">
                          <a:srgbClr val="000000"/>
                        </a:outerShdw>
                      </a:effectLst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lvl="0">
                    <a:defRPr sz="1800" b="0" spc="0">
                      <a:effectLst/>
                    </a:defRPr>
                  </a:pPr>
                  <a:r>
                    <a:rPr sz="3600" b="1" spc="50">
                      <a:effectLst>
                        <a:outerShdw blurRad="152400" dist="50804" dir="5400000" rotWithShape="0">
                          <a:srgbClr val="000000"/>
                        </a:outerShdw>
                      </a:effectLst>
                    </a:rPr>
                    <a:t>App</a:t>
                  </a:r>
                </a:p>
              </p:txBody>
            </p:sp>
          </p:grpSp>
          <p:grpSp>
            <p:nvGrpSpPr>
              <p:cNvPr id="95" name="Group 95"/>
              <p:cNvGrpSpPr/>
              <p:nvPr/>
            </p:nvGrpSpPr>
            <p:grpSpPr>
              <a:xfrm>
                <a:off x="5332454" y="3091724"/>
                <a:ext cx="3343239" cy="2300418"/>
                <a:chOff x="0" y="0"/>
                <a:chExt cx="3343237" cy="2300417"/>
              </a:xfrm>
            </p:grpSpPr>
            <p:sp>
              <p:nvSpPr>
                <p:cNvPr id="93" name="Shape 93"/>
                <p:cNvSpPr/>
                <p:nvPr/>
              </p:nvSpPr>
              <p:spPr>
                <a:xfrm>
                  <a:off x="0" y="0"/>
                  <a:ext cx="3343238" cy="23004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8" h="21600" extrusionOk="0">
                      <a:moveTo>
                        <a:pt x="0" y="16448"/>
                      </a:moveTo>
                      <a:cubicBezTo>
                        <a:pt x="45" y="13739"/>
                        <a:pt x="57" y="11030"/>
                        <a:pt x="135" y="8323"/>
                      </a:cubicBezTo>
                      <a:cubicBezTo>
                        <a:pt x="149" y="7847"/>
                        <a:pt x="359" y="6345"/>
                        <a:pt x="541" y="5945"/>
                      </a:cubicBezTo>
                      <a:lnTo>
                        <a:pt x="811" y="5350"/>
                      </a:lnTo>
                      <a:cubicBezTo>
                        <a:pt x="968" y="4662"/>
                        <a:pt x="987" y="4434"/>
                        <a:pt x="1352" y="3765"/>
                      </a:cubicBezTo>
                      <a:cubicBezTo>
                        <a:pt x="1551" y="3400"/>
                        <a:pt x="1851" y="3163"/>
                        <a:pt x="2028" y="2774"/>
                      </a:cubicBezTo>
                      <a:cubicBezTo>
                        <a:pt x="2301" y="2175"/>
                        <a:pt x="2402" y="1868"/>
                        <a:pt x="2839" y="1387"/>
                      </a:cubicBezTo>
                      <a:cubicBezTo>
                        <a:pt x="3001" y="1210"/>
                        <a:pt x="3205" y="1137"/>
                        <a:pt x="3380" y="991"/>
                      </a:cubicBezTo>
                      <a:cubicBezTo>
                        <a:pt x="3946" y="517"/>
                        <a:pt x="3698" y="503"/>
                        <a:pt x="4462" y="198"/>
                      </a:cubicBezTo>
                      <a:cubicBezTo>
                        <a:pt x="4726" y="92"/>
                        <a:pt x="5003" y="66"/>
                        <a:pt x="5273" y="0"/>
                      </a:cubicBezTo>
                      <a:cubicBezTo>
                        <a:pt x="6175" y="132"/>
                        <a:pt x="7079" y="225"/>
                        <a:pt x="7977" y="396"/>
                      </a:cubicBezTo>
                      <a:cubicBezTo>
                        <a:pt x="8119" y="423"/>
                        <a:pt x="8247" y="534"/>
                        <a:pt x="8383" y="594"/>
                      </a:cubicBezTo>
                      <a:cubicBezTo>
                        <a:pt x="8697" y="733"/>
                        <a:pt x="9014" y="859"/>
                        <a:pt x="9330" y="991"/>
                      </a:cubicBezTo>
                      <a:cubicBezTo>
                        <a:pt x="9465" y="1123"/>
                        <a:pt x="9592" y="1273"/>
                        <a:pt x="9735" y="1387"/>
                      </a:cubicBezTo>
                      <a:cubicBezTo>
                        <a:pt x="10089" y="1670"/>
                        <a:pt x="10456" y="1916"/>
                        <a:pt x="10817" y="2180"/>
                      </a:cubicBezTo>
                      <a:lnTo>
                        <a:pt x="11899" y="2972"/>
                      </a:lnTo>
                      <a:cubicBezTo>
                        <a:pt x="12370" y="3318"/>
                        <a:pt x="12598" y="3512"/>
                        <a:pt x="13115" y="3765"/>
                      </a:cubicBezTo>
                      <a:cubicBezTo>
                        <a:pt x="13292" y="3851"/>
                        <a:pt x="13476" y="3897"/>
                        <a:pt x="13656" y="3963"/>
                      </a:cubicBezTo>
                      <a:cubicBezTo>
                        <a:pt x="14819" y="5099"/>
                        <a:pt x="13348" y="3737"/>
                        <a:pt x="14468" y="4558"/>
                      </a:cubicBezTo>
                      <a:cubicBezTo>
                        <a:pt x="15401" y="5242"/>
                        <a:pt x="14288" y="4740"/>
                        <a:pt x="15414" y="5152"/>
                      </a:cubicBezTo>
                      <a:cubicBezTo>
                        <a:pt x="15549" y="5284"/>
                        <a:pt x="15693" y="5400"/>
                        <a:pt x="15820" y="5549"/>
                      </a:cubicBezTo>
                      <a:cubicBezTo>
                        <a:pt x="15919" y="5665"/>
                        <a:pt x="15982" y="5846"/>
                        <a:pt x="16090" y="5945"/>
                      </a:cubicBezTo>
                      <a:cubicBezTo>
                        <a:pt x="16742" y="6542"/>
                        <a:pt x="16808" y="6505"/>
                        <a:pt x="17442" y="6738"/>
                      </a:cubicBezTo>
                      <a:cubicBezTo>
                        <a:pt x="18461" y="7733"/>
                        <a:pt x="17166" y="6564"/>
                        <a:pt x="18389" y="7332"/>
                      </a:cubicBezTo>
                      <a:cubicBezTo>
                        <a:pt x="19341" y="7930"/>
                        <a:pt x="18128" y="7633"/>
                        <a:pt x="19470" y="8125"/>
                      </a:cubicBezTo>
                      <a:cubicBezTo>
                        <a:pt x="19959" y="8304"/>
                        <a:pt x="20462" y="8389"/>
                        <a:pt x="20958" y="8521"/>
                      </a:cubicBezTo>
                      <a:cubicBezTo>
                        <a:pt x="21048" y="8785"/>
                        <a:pt x="21149" y="9042"/>
                        <a:pt x="21228" y="9314"/>
                      </a:cubicBezTo>
                      <a:cubicBezTo>
                        <a:pt x="21600" y="10586"/>
                        <a:pt x="21330" y="11358"/>
                        <a:pt x="21228" y="13079"/>
                      </a:cubicBezTo>
                      <a:cubicBezTo>
                        <a:pt x="21172" y="14028"/>
                        <a:pt x="21149" y="14311"/>
                        <a:pt x="20958" y="15061"/>
                      </a:cubicBezTo>
                      <a:cubicBezTo>
                        <a:pt x="20872" y="15394"/>
                        <a:pt x="20808" y="15743"/>
                        <a:pt x="20687" y="16051"/>
                      </a:cubicBezTo>
                      <a:cubicBezTo>
                        <a:pt x="20624" y="16214"/>
                        <a:pt x="20507" y="16316"/>
                        <a:pt x="20417" y="16448"/>
                      </a:cubicBezTo>
                      <a:cubicBezTo>
                        <a:pt x="20138" y="17671"/>
                        <a:pt x="20476" y="16418"/>
                        <a:pt x="19741" y="18033"/>
                      </a:cubicBezTo>
                      <a:cubicBezTo>
                        <a:pt x="19422" y="18734"/>
                        <a:pt x="19578" y="18942"/>
                        <a:pt x="19065" y="19420"/>
                      </a:cubicBezTo>
                      <a:cubicBezTo>
                        <a:pt x="18725" y="19737"/>
                        <a:pt x="18298" y="19844"/>
                        <a:pt x="17983" y="20213"/>
                      </a:cubicBezTo>
                      <a:cubicBezTo>
                        <a:pt x="17558" y="20712"/>
                        <a:pt x="17402" y="21081"/>
                        <a:pt x="16901" y="21204"/>
                      </a:cubicBezTo>
                      <a:cubicBezTo>
                        <a:pt x="16623" y="21272"/>
                        <a:pt x="14549" y="21568"/>
                        <a:pt x="14332" y="21600"/>
                      </a:cubicBezTo>
                      <a:lnTo>
                        <a:pt x="9735" y="21402"/>
                      </a:lnTo>
                      <a:cubicBezTo>
                        <a:pt x="8253" y="21301"/>
                        <a:pt x="8951" y="21291"/>
                        <a:pt x="7977" y="21005"/>
                      </a:cubicBezTo>
                      <a:cubicBezTo>
                        <a:pt x="7709" y="20927"/>
                        <a:pt x="7437" y="20873"/>
                        <a:pt x="7166" y="20807"/>
                      </a:cubicBezTo>
                      <a:cubicBezTo>
                        <a:pt x="6039" y="20873"/>
                        <a:pt x="4914" y="21005"/>
                        <a:pt x="3786" y="21005"/>
                      </a:cubicBezTo>
                      <a:cubicBezTo>
                        <a:pt x="3467" y="21005"/>
                        <a:pt x="3124" y="21016"/>
                        <a:pt x="2839" y="20807"/>
                      </a:cubicBezTo>
                      <a:cubicBezTo>
                        <a:pt x="2712" y="20714"/>
                        <a:pt x="2778" y="20392"/>
                        <a:pt x="2704" y="20213"/>
                      </a:cubicBezTo>
                      <a:cubicBezTo>
                        <a:pt x="2639" y="20053"/>
                        <a:pt x="2524" y="19949"/>
                        <a:pt x="2434" y="19816"/>
                      </a:cubicBezTo>
                      <a:cubicBezTo>
                        <a:pt x="2389" y="19618"/>
                        <a:pt x="2368" y="19405"/>
                        <a:pt x="2299" y="19222"/>
                      </a:cubicBezTo>
                      <a:cubicBezTo>
                        <a:pt x="1768" y="17823"/>
                        <a:pt x="1837" y="18111"/>
                        <a:pt x="946" y="17240"/>
                      </a:cubicBezTo>
                      <a:cubicBezTo>
                        <a:pt x="503" y="16807"/>
                        <a:pt x="158" y="16580"/>
                        <a:pt x="0" y="16448"/>
                      </a:cubicBezTo>
                      <a:close/>
                    </a:path>
                  </a:pathLst>
                </a:custGeom>
                <a:solidFill>
                  <a:srgbClr val="7030A0">
                    <a:alpha val="50000"/>
                  </a:srgbClr>
                </a:solidFill>
                <a:ln w="28575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 defTabSz="914400">
                    <a:defRPr sz="36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94" name="Shape 94"/>
                <p:cNvSpPr/>
                <p:nvPr/>
              </p:nvSpPr>
              <p:spPr>
                <a:xfrm>
                  <a:off x="301605" y="494542"/>
                  <a:ext cx="2427027" cy="13113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noAutofit/>
                </a:bodyPr>
                <a:lstStyle>
                  <a:lvl1pPr defTabSz="914400">
                    <a:defRPr sz="36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lvl="0">
                    <a:defRPr sz="1800" b="0">
                      <a:solidFill>
                        <a:srgbClr val="000000"/>
                      </a:solidFill>
                    </a:defRPr>
                  </a:pPr>
                  <a:r>
                    <a:rPr sz="3600" b="1">
                      <a:solidFill>
                        <a:srgbClr val="FFFFFF"/>
                      </a:solidFill>
                    </a:rPr>
                    <a:t>App</a:t>
                  </a:r>
                </a:p>
              </p:txBody>
            </p:sp>
          </p:grpSp>
          <p:grpSp>
            <p:nvGrpSpPr>
              <p:cNvPr id="98" name="Group 98"/>
              <p:cNvGrpSpPr/>
              <p:nvPr/>
            </p:nvGrpSpPr>
            <p:grpSpPr>
              <a:xfrm>
                <a:off x="3678344" y="4484547"/>
                <a:ext cx="3223803" cy="2007956"/>
                <a:chOff x="0" y="0"/>
                <a:chExt cx="3223801" cy="2007954"/>
              </a:xfrm>
            </p:grpSpPr>
            <p:sp>
              <p:nvSpPr>
                <p:cNvPr id="96" name="Shape 96"/>
                <p:cNvSpPr/>
                <p:nvPr/>
              </p:nvSpPr>
              <p:spPr>
                <a:xfrm>
                  <a:off x="9161" y="0"/>
                  <a:ext cx="3214641" cy="20079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181" extrusionOk="0">
                      <a:moveTo>
                        <a:pt x="156" y="2456"/>
                      </a:moveTo>
                      <a:cubicBezTo>
                        <a:pt x="-43" y="6542"/>
                        <a:pt x="-61" y="5585"/>
                        <a:pt x="156" y="11082"/>
                      </a:cubicBezTo>
                      <a:cubicBezTo>
                        <a:pt x="179" y="11663"/>
                        <a:pt x="378" y="12277"/>
                        <a:pt x="554" y="12765"/>
                      </a:cubicBezTo>
                      <a:cubicBezTo>
                        <a:pt x="633" y="12985"/>
                        <a:pt x="748" y="13170"/>
                        <a:pt x="819" y="13396"/>
                      </a:cubicBezTo>
                      <a:cubicBezTo>
                        <a:pt x="1564" y="15757"/>
                        <a:pt x="113" y="11805"/>
                        <a:pt x="1217" y="14869"/>
                      </a:cubicBezTo>
                      <a:cubicBezTo>
                        <a:pt x="1655" y="16084"/>
                        <a:pt x="1290" y="14927"/>
                        <a:pt x="1881" y="16132"/>
                      </a:cubicBezTo>
                      <a:cubicBezTo>
                        <a:pt x="2077" y="16531"/>
                        <a:pt x="2235" y="16973"/>
                        <a:pt x="2412" y="17394"/>
                      </a:cubicBezTo>
                      <a:lnTo>
                        <a:pt x="2677" y="18025"/>
                      </a:lnTo>
                      <a:cubicBezTo>
                        <a:pt x="2910" y="19134"/>
                        <a:pt x="2656" y="18237"/>
                        <a:pt x="3208" y="19287"/>
                      </a:cubicBezTo>
                      <a:cubicBezTo>
                        <a:pt x="3310" y="19482"/>
                        <a:pt x="3338" y="19785"/>
                        <a:pt x="3473" y="19919"/>
                      </a:cubicBezTo>
                      <a:cubicBezTo>
                        <a:pt x="3710" y="20154"/>
                        <a:pt x="4004" y="20199"/>
                        <a:pt x="4269" y="20339"/>
                      </a:cubicBezTo>
                      <a:cubicBezTo>
                        <a:pt x="4402" y="20410"/>
                        <a:pt x="4532" y="20496"/>
                        <a:pt x="4668" y="20550"/>
                      </a:cubicBezTo>
                      <a:cubicBezTo>
                        <a:pt x="5090" y="20717"/>
                        <a:pt x="5424" y="20864"/>
                        <a:pt x="5862" y="20971"/>
                      </a:cubicBezTo>
                      <a:cubicBezTo>
                        <a:pt x="6214" y="21057"/>
                        <a:pt x="6570" y="21111"/>
                        <a:pt x="6923" y="21181"/>
                      </a:cubicBezTo>
                      <a:cubicBezTo>
                        <a:pt x="8206" y="21111"/>
                        <a:pt x="9493" y="21155"/>
                        <a:pt x="10772" y="20971"/>
                      </a:cubicBezTo>
                      <a:cubicBezTo>
                        <a:pt x="11213" y="20907"/>
                        <a:pt x="11407" y="20306"/>
                        <a:pt x="11701" y="19919"/>
                      </a:cubicBezTo>
                      <a:cubicBezTo>
                        <a:pt x="11823" y="19757"/>
                        <a:pt x="11969" y="19645"/>
                        <a:pt x="12099" y="19498"/>
                      </a:cubicBezTo>
                      <a:cubicBezTo>
                        <a:pt x="12279" y="19294"/>
                        <a:pt x="12462" y="19095"/>
                        <a:pt x="12630" y="18867"/>
                      </a:cubicBezTo>
                      <a:cubicBezTo>
                        <a:pt x="13383" y="17843"/>
                        <a:pt x="12633" y="18548"/>
                        <a:pt x="13558" y="17815"/>
                      </a:cubicBezTo>
                      <a:cubicBezTo>
                        <a:pt x="14580" y="16195"/>
                        <a:pt x="14042" y="16882"/>
                        <a:pt x="15151" y="15711"/>
                      </a:cubicBezTo>
                      <a:cubicBezTo>
                        <a:pt x="15283" y="15570"/>
                        <a:pt x="15398" y="15370"/>
                        <a:pt x="15549" y="15290"/>
                      </a:cubicBezTo>
                      <a:cubicBezTo>
                        <a:pt x="16120" y="14988"/>
                        <a:pt x="15811" y="15133"/>
                        <a:pt x="16478" y="14869"/>
                      </a:cubicBezTo>
                      <a:cubicBezTo>
                        <a:pt x="16655" y="14729"/>
                        <a:pt x="16823" y="14559"/>
                        <a:pt x="17009" y="14448"/>
                      </a:cubicBezTo>
                      <a:cubicBezTo>
                        <a:pt x="17849" y="13949"/>
                        <a:pt x="17249" y="14598"/>
                        <a:pt x="18070" y="13817"/>
                      </a:cubicBezTo>
                      <a:cubicBezTo>
                        <a:pt x="19508" y="12450"/>
                        <a:pt x="18355" y="13546"/>
                        <a:pt x="19264" y="12344"/>
                      </a:cubicBezTo>
                      <a:cubicBezTo>
                        <a:pt x="19387" y="12183"/>
                        <a:pt x="19540" y="12086"/>
                        <a:pt x="19663" y="11924"/>
                      </a:cubicBezTo>
                      <a:cubicBezTo>
                        <a:pt x="19807" y="11733"/>
                        <a:pt x="19945" y="11527"/>
                        <a:pt x="20061" y="11292"/>
                      </a:cubicBezTo>
                      <a:cubicBezTo>
                        <a:pt x="20257" y="10893"/>
                        <a:pt x="20591" y="10030"/>
                        <a:pt x="20591" y="10030"/>
                      </a:cubicBezTo>
                      <a:cubicBezTo>
                        <a:pt x="20925" y="8444"/>
                        <a:pt x="20475" y="10399"/>
                        <a:pt x="20990" y="8768"/>
                      </a:cubicBezTo>
                      <a:cubicBezTo>
                        <a:pt x="21539" y="7026"/>
                        <a:pt x="20627" y="9314"/>
                        <a:pt x="21388" y="7505"/>
                      </a:cubicBezTo>
                      <a:cubicBezTo>
                        <a:pt x="21255" y="7365"/>
                        <a:pt x="21132" y="7198"/>
                        <a:pt x="20990" y="7085"/>
                      </a:cubicBezTo>
                      <a:cubicBezTo>
                        <a:pt x="20636" y="6805"/>
                        <a:pt x="20152" y="6785"/>
                        <a:pt x="19795" y="6664"/>
                      </a:cubicBezTo>
                      <a:cubicBezTo>
                        <a:pt x="19660" y="6618"/>
                        <a:pt x="18672" y="6261"/>
                        <a:pt x="18336" y="6033"/>
                      </a:cubicBezTo>
                      <a:cubicBezTo>
                        <a:pt x="16969" y="5104"/>
                        <a:pt x="18821" y="6149"/>
                        <a:pt x="17009" y="5191"/>
                      </a:cubicBezTo>
                      <a:cubicBezTo>
                        <a:pt x="16743" y="5051"/>
                        <a:pt x="16445" y="5016"/>
                        <a:pt x="16212" y="4770"/>
                      </a:cubicBezTo>
                      <a:cubicBezTo>
                        <a:pt x="16080" y="4630"/>
                        <a:pt x="15957" y="4463"/>
                        <a:pt x="15814" y="4349"/>
                      </a:cubicBezTo>
                      <a:cubicBezTo>
                        <a:pt x="15689" y="4250"/>
                        <a:pt x="15547" y="4217"/>
                        <a:pt x="15416" y="4139"/>
                      </a:cubicBezTo>
                      <a:cubicBezTo>
                        <a:pt x="15193" y="4006"/>
                        <a:pt x="14966" y="3887"/>
                        <a:pt x="14753" y="3718"/>
                      </a:cubicBezTo>
                      <a:cubicBezTo>
                        <a:pt x="14342" y="3393"/>
                        <a:pt x="14245" y="3047"/>
                        <a:pt x="13824" y="2666"/>
                      </a:cubicBezTo>
                      <a:cubicBezTo>
                        <a:pt x="13418" y="2299"/>
                        <a:pt x="12249" y="2269"/>
                        <a:pt x="12099" y="2246"/>
                      </a:cubicBezTo>
                      <a:cubicBezTo>
                        <a:pt x="9482" y="1208"/>
                        <a:pt x="14254" y="3034"/>
                        <a:pt x="5862" y="1825"/>
                      </a:cubicBezTo>
                      <a:cubicBezTo>
                        <a:pt x="5723" y="1805"/>
                        <a:pt x="5816" y="1367"/>
                        <a:pt x="5729" y="1194"/>
                      </a:cubicBezTo>
                      <a:cubicBezTo>
                        <a:pt x="5629" y="996"/>
                        <a:pt x="5464" y="913"/>
                        <a:pt x="5331" y="773"/>
                      </a:cubicBezTo>
                      <a:cubicBezTo>
                        <a:pt x="4830" y="-419"/>
                        <a:pt x="5194" y="44"/>
                        <a:pt x="3739" y="352"/>
                      </a:cubicBezTo>
                      <a:cubicBezTo>
                        <a:pt x="3482" y="406"/>
                        <a:pt x="2820" y="648"/>
                        <a:pt x="2544" y="773"/>
                      </a:cubicBezTo>
                      <a:cubicBezTo>
                        <a:pt x="2410" y="834"/>
                        <a:pt x="2280" y="919"/>
                        <a:pt x="2146" y="983"/>
                      </a:cubicBezTo>
                      <a:cubicBezTo>
                        <a:pt x="1838" y="1130"/>
                        <a:pt x="1526" y="1257"/>
                        <a:pt x="1217" y="1404"/>
                      </a:cubicBezTo>
                      <a:cubicBezTo>
                        <a:pt x="728" y="1637"/>
                        <a:pt x="975" y="1614"/>
                        <a:pt x="687" y="1614"/>
                      </a:cubicBezTo>
                    </a:path>
                  </a:pathLst>
                </a:custGeom>
                <a:solidFill>
                  <a:srgbClr val="B3A2C7">
                    <a:alpha val="55000"/>
                  </a:srgbClr>
                </a:solidFill>
                <a:ln w="28575" cap="flat">
                  <a:solidFill>
                    <a:srgbClr val="F2F2F2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 defTabSz="914400">
                    <a:defRPr sz="3600" b="1" spc="50">
                      <a:solidFill>
                        <a:srgbClr val="FEFEFE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97" name="Shape 97"/>
                <p:cNvSpPr/>
                <p:nvPr/>
              </p:nvSpPr>
              <p:spPr>
                <a:xfrm>
                  <a:off x="0" y="338786"/>
                  <a:ext cx="2658641" cy="12906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noAutofit/>
                </a:bodyPr>
                <a:lstStyle>
                  <a:lvl1pPr defTabSz="914400">
                    <a:defRPr sz="3600" b="1" spc="50">
                      <a:solidFill>
                        <a:srgbClr val="FEFEFE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lvl="0">
                    <a:defRPr sz="1800" b="0" spc="0">
                      <a:solidFill>
                        <a:srgbClr val="000000"/>
                      </a:solidFill>
                    </a:defRPr>
                  </a:pPr>
                  <a:r>
                    <a:rPr sz="3600" b="1" spc="50">
                      <a:solidFill>
                        <a:srgbClr val="FEFEFE"/>
                      </a:solidFill>
                    </a:rPr>
                    <a:t>App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279277" y="92376"/>
            <a:ext cx="12446246" cy="1671615"/>
          </a:xfrm>
          <a:prstGeom prst="rect">
            <a:avLst/>
          </a:prstGeom>
        </p:spPr>
        <p:txBody>
          <a:bodyPr/>
          <a:lstStyle>
            <a:lvl1pPr algn="l" defTabSz="327152">
              <a:defRPr sz="448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80">
                <a:solidFill>
                  <a:srgbClr val="FFFFFF"/>
                </a:solidFill>
              </a:rPr>
              <a:t>For illustration, imagine if computing had not evolved outward from a monolithic core but from</a:t>
            </a:r>
          </a:p>
        </p:txBody>
      </p:sp>
      <p:sp>
        <p:nvSpPr>
          <p:cNvPr id="103" name="Shape 103"/>
          <p:cNvSpPr/>
          <p:nvPr/>
        </p:nvSpPr>
        <p:spPr>
          <a:xfrm>
            <a:off x="332506" y="1138318"/>
            <a:ext cx="12446246" cy="6269434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397033" lvl="0" indent="-349885" algn="l">
              <a:spcBef>
                <a:spcPts val="42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FFFFFF"/>
              </a:solidFill>
            </a:endParaRPr>
          </a:p>
          <a:p>
            <a:pPr marL="397033" lvl="0" indent="-349885" algn="l">
              <a:spcBef>
                <a:spcPts val="42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personal computers</a:t>
            </a:r>
          </a:p>
          <a:p>
            <a:pPr marL="397033" lvl="0" indent="-349885" algn="l">
              <a:spcBef>
                <a:spcPts val="42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with only close-proximity wireless communications,</a:t>
            </a:r>
          </a:p>
          <a:p>
            <a:pPr marL="397033" lvl="0" indent="-349885" algn="l">
              <a:spcBef>
                <a:spcPts val="42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performance necessitated clustering of nearby machines,</a:t>
            </a:r>
          </a:p>
          <a:p>
            <a:pPr marL="397033" lvl="0" indent="-349885" algn="l">
              <a:spcBef>
                <a:spcPts val="42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that conformance was unheard-of and</a:t>
            </a:r>
          </a:p>
          <a:p>
            <a:pPr marL="397033" lvl="0" indent="-349885" algn="l">
              <a:spcBef>
                <a:spcPts val="420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gave rise to a myriad of Open Source clustering schemes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1970</Words>
  <Application>Microsoft Macintosh PowerPoint</Application>
  <PresentationFormat>Custom</PresentationFormat>
  <Paragraphs>251</Paragraphs>
  <Slides>63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Gradient</vt:lpstr>
      <vt:lpstr>PowerPoint Presentation</vt:lpstr>
      <vt:lpstr>Introduction  Wireless Device Clusters Overview of RDMA and RoCE The RDMA model mapped over Wireless InfiniBand RoCE, Soft-RoCE iWARP, Soft-iWARP OFED, ULPs - Upper Layer Protocols Programmability with verbs Freedom from Protocols Upcomming RDMA Technologies Use Cases Implementation and Challenges Resources</vt:lpstr>
      <vt:lpstr>Up Front Notes</vt:lpstr>
      <vt:lpstr>Introduction</vt:lpstr>
      <vt:lpstr>5G standards must take a close look at RDMA networking, particularly D2D to avoid IP lockin. RDMA is faster, more efficient. Zero-copy and lower cpu usage in the (extremely slim) RDMA network stack are more important in the mobile environment. Furthermore, it lends naturally to clustering, user programmable networking.</vt:lpstr>
      <vt:lpstr>Computing Platform Evolution</vt:lpstr>
      <vt:lpstr>Following the Analogy… Device Clusters open a vastly wider Application Space with an order of magnitude more clusters than devices</vt:lpstr>
      <vt:lpstr>PowerPoint Presentation</vt:lpstr>
      <vt:lpstr>For illustration, imagine if computing had not evolved outward from a monolithic core but from</vt:lpstr>
      <vt:lpstr>Powerful over and beyond sheer horsepower</vt:lpstr>
      <vt:lpstr>Advantages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Kernel Bypass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InfiniBand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iWARP - Internet Wide Area RDMA Protocol</vt:lpstr>
      <vt:lpstr>PowerPoint Presentation</vt:lpstr>
      <vt:lpstr>Means that…</vt:lpstr>
      <vt:lpstr>OFED - OpenFabrics Enterprise Distribution</vt:lpstr>
      <vt:lpstr>PowerPoint Presentation</vt:lpstr>
      <vt:lpstr>PowerPoint Presentation</vt:lpstr>
      <vt:lpstr>Programmability with RDMA verbs (or newer PSM)</vt:lpstr>
      <vt:lpstr>PowerPoint Presentation</vt:lpstr>
      <vt:lpstr>Verbs</vt:lpstr>
      <vt:lpstr>Java 7 VM over verbs</vt:lpstr>
      <vt:lpstr>Custom Networking Schemes</vt:lpstr>
      <vt:lpstr>PowerPoint Presentation</vt:lpstr>
      <vt:lpstr>PowerPoint Presentation</vt:lpstr>
      <vt:lpstr>Imagine if Software had to be Protocol Conformant</vt:lpstr>
      <vt:lpstr>Painstaking, Meticulous Only one language Ran on only one type of machine</vt:lpstr>
      <vt:lpstr>Talk about protocols</vt:lpstr>
      <vt:lpstr>pushing code instead of data onto all the nodes</vt:lpstr>
      <vt:lpstr>Escape the protocol‑bound gravitational field</vt:lpstr>
      <vt:lpstr>If programming RDMA verbs is so</vt:lpstr>
      <vt:lpstr>Upcoming RDMA technologies RDMA transfers between GPUs</vt:lpstr>
      <vt:lpstr>Upcoming RDMA technologies Virtualized RDMA</vt:lpstr>
      <vt:lpstr>A few Use Cases</vt:lpstr>
      <vt:lpstr>Such a Simple Conceptual Model</vt:lpstr>
      <vt:lpstr>Sorry, not quite</vt:lpstr>
      <vt:lpstr>Nothing we don’t know how to do</vt:lpstr>
      <vt:lpstr>PowerPoint Presentation</vt:lpstr>
      <vt:lpstr>PowerPoint Presentation</vt:lpstr>
      <vt:lpstr>Take note…</vt:lpstr>
      <vt:lpstr>PowerPoint Presentation</vt:lpstr>
      <vt:lpstr>Resources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Jon Crowcroft</cp:lastModifiedBy>
  <cp:revision>2</cp:revision>
  <dcterms:modified xsi:type="dcterms:W3CDTF">2015-09-22T13:49:58Z</dcterms:modified>
</cp:coreProperties>
</file>